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51"/>
  </p:notesMasterIdLst>
  <p:handoutMasterIdLst>
    <p:handoutMasterId r:id="rId52"/>
  </p:handoutMasterIdLst>
  <p:sldIdLst>
    <p:sldId id="455" r:id="rId2"/>
    <p:sldId id="486" r:id="rId3"/>
    <p:sldId id="495" r:id="rId4"/>
    <p:sldId id="1984" r:id="rId5"/>
    <p:sldId id="502" r:id="rId6"/>
    <p:sldId id="503" r:id="rId7"/>
    <p:sldId id="1986" r:id="rId8"/>
    <p:sldId id="1987" r:id="rId9"/>
    <p:sldId id="1985" r:id="rId10"/>
    <p:sldId id="504" r:id="rId11"/>
    <p:sldId id="1988" r:id="rId12"/>
    <p:sldId id="505" r:id="rId13"/>
    <p:sldId id="506" r:id="rId14"/>
    <p:sldId id="501" r:id="rId15"/>
    <p:sldId id="470" r:id="rId16"/>
    <p:sldId id="1983" r:id="rId17"/>
    <p:sldId id="1982" r:id="rId18"/>
    <p:sldId id="507" r:id="rId19"/>
    <p:sldId id="475" r:id="rId20"/>
    <p:sldId id="476" r:id="rId21"/>
    <p:sldId id="477" r:id="rId22"/>
    <p:sldId id="512" r:id="rId23"/>
    <p:sldId id="573" r:id="rId24"/>
    <p:sldId id="528" r:id="rId25"/>
    <p:sldId id="560" r:id="rId26"/>
    <p:sldId id="561" r:id="rId27"/>
    <p:sldId id="549" r:id="rId28"/>
    <p:sldId id="258" r:id="rId29"/>
    <p:sldId id="259" r:id="rId30"/>
    <p:sldId id="260" r:id="rId31"/>
    <p:sldId id="578" r:id="rId32"/>
    <p:sldId id="262" r:id="rId33"/>
    <p:sldId id="263" r:id="rId34"/>
    <p:sldId id="264" r:id="rId35"/>
    <p:sldId id="266" r:id="rId36"/>
    <p:sldId id="267" r:id="rId37"/>
    <p:sldId id="268" r:id="rId38"/>
    <p:sldId id="527" r:id="rId39"/>
    <p:sldId id="576" r:id="rId40"/>
    <p:sldId id="581" r:id="rId41"/>
    <p:sldId id="582" r:id="rId42"/>
    <p:sldId id="584" r:id="rId43"/>
    <p:sldId id="591" r:id="rId44"/>
    <p:sldId id="592" r:id="rId45"/>
    <p:sldId id="585" r:id="rId46"/>
    <p:sldId id="586" r:id="rId47"/>
    <p:sldId id="588" r:id="rId48"/>
    <p:sldId id="589" r:id="rId49"/>
    <p:sldId id="590" r:id="rId50"/>
  </p:sldIdLst>
  <p:sldSz cx="12192000" cy="6858000"/>
  <p:notesSz cx="7099300" cy="10234613"/>
  <p:custDataLst>
    <p:tags r:id="rId5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6B2"/>
    <a:srgbClr val="FFCCCC"/>
    <a:srgbClr val="FFCCFF"/>
    <a:srgbClr val="FFFF00"/>
    <a:srgbClr val="3333FF"/>
    <a:srgbClr val="FF3300"/>
    <a:srgbClr val="CC00CC"/>
    <a:srgbClr val="6699FF"/>
    <a:srgbClr val="CC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2" autoAdjust="0"/>
    <p:restoredTop sz="94625" autoAdjust="0"/>
  </p:normalViewPr>
  <p:slideViewPr>
    <p:cSldViewPr>
      <p:cViewPr varScale="1">
        <p:scale>
          <a:sx n="128" d="100"/>
          <a:sy n="128" d="100"/>
        </p:scale>
        <p:origin x="192" y="2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0FF84380-B695-4AAA-BD6D-02A02864A8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4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</a:defRPr>
            </a:lvl1pPr>
          </a:lstStyle>
          <a:p>
            <a:pPr>
              <a:defRPr/>
            </a:pPr>
            <a:fld id="{7BDF81BA-2724-47AE-8C5A-18C6541FAE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8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97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56C15A-65A9-4188-BE47-91B53ACA740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87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1138" y="533400"/>
            <a:ext cx="4732337" cy="2662238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2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43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8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44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6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272DA2-3CE2-4D8F-8D36-0B42681375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16CB4-232B-44FE-B9B7-35A4219F0F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E9712-67AD-4F8B-8E43-C0603CB0E6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5F2DB-5E2F-43F9-868D-96E834BECC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B8590-D25A-427F-820A-B82C7A4232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C5193-1026-4794-8663-01E65A01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C84FA-3003-4F13-B610-A564542E36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268BA-431C-4D9E-849E-30926F997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89A438-0B24-4EB8-B981-2260CC8E5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99CB0-FC20-4D9A-A29C-89F5F9414B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93E6A-B6F6-4BDF-AD15-C93DDC5582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DBD443E1-4B43-4BA2-A59F-0DCD9251A84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tags" Target="../tags/tag4.xml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.png"/><Relationship Id="rId5" Type="http://schemas.openxmlformats.org/officeDocument/2006/relationships/tags" Target="../tags/tag6.xml"/><Relationship Id="rId10" Type="http://schemas.openxmlformats.org/officeDocument/2006/relationships/image" Target="../media/image19.png"/><Relationship Id="rId4" Type="http://schemas.openxmlformats.org/officeDocument/2006/relationships/tags" Target="../tags/tag5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9.xml"/><Relationship Id="rId7" Type="http://schemas.openxmlformats.org/officeDocument/2006/relationships/image" Target="../media/image2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3.xml"/><Relationship Id="rId7" Type="http://schemas.openxmlformats.org/officeDocument/2006/relationships/image" Target="../media/image3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7.xml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5" Type="http://schemas.openxmlformats.org/officeDocument/2006/relationships/tags" Target="../tags/tag19.xml"/><Relationship Id="rId10" Type="http://schemas.openxmlformats.org/officeDocument/2006/relationships/image" Target="../media/image49.png"/><Relationship Id="rId4" Type="http://schemas.openxmlformats.org/officeDocument/2006/relationships/tags" Target="../tags/tag18.xml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0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5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58.png"/><Relationship Id="rId5" Type="http://schemas.openxmlformats.org/officeDocument/2006/relationships/tags" Target="../tags/tag24.xml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tags" Target="../tags/tag23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4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63.png"/><Relationship Id="rId2" Type="http://schemas.openxmlformats.org/officeDocument/2006/relationships/tags" Target="../tags/tag28.xml"/><Relationship Id="rId16" Type="http://schemas.openxmlformats.org/officeDocument/2006/relationships/image" Target="../media/image62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58.png"/><Relationship Id="rId5" Type="http://schemas.openxmlformats.org/officeDocument/2006/relationships/tags" Target="../tags/tag31.xml"/><Relationship Id="rId15" Type="http://schemas.openxmlformats.org/officeDocument/2006/relationships/image" Target="../media/image66.png"/><Relationship Id="rId10" Type="http://schemas.openxmlformats.org/officeDocument/2006/relationships/image" Target="../media/image57.png"/><Relationship Id="rId4" Type="http://schemas.openxmlformats.org/officeDocument/2006/relationships/tags" Target="../tags/tag30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tags" Target="../tags/tag35.xml"/><Relationship Id="rId16" Type="http://schemas.openxmlformats.org/officeDocument/2006/relationships/image" Target="../media/image74.png"/><Relationship Id="rId20" Type="http://schemas.openxmlformats.org/officeDocument/2006/relationships/image" Target="../media/image78.emf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image" Target="../media/image69.png"/><Relationship Id="rId5" Type="http://schemas.openxmlformats.org/officeDocument/2006/relationships/tags" Target="../tags/tag38.xml"/><Relationship Id="rId15" Type="http://schemas.openxmlformats.org/officeDocument/2006/relationships/image" Target="../media/image7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77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524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14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Learning II: Decision Tree &amp; Logistic Regression 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625677"/>
            <a:ext cx="7315200" cy="4124379"/>
          </a:xfrm>
          <a:prstGeom prst="rect">
            <a:avLst/>
          </a:prstGeom>
          <a:noFill/>
        </p:spPr>
      </p:pic>
      <p:pic>
        <p:nvPicPr>
          <p:cNvPr id="8" name="Picture 2" descr="C:\Users\Dan\Dropbox\Office\CS 188\Ketrina Art\Learning I\Lecture20-MachineLearning.png"/>
          <p:cNvPicPr>
            <a:picLocks noChangeAspect="1" noChangeArrowheads="1"/>
          </p:cNvPicPr>
          <p:nvPr/>
        </p:nvPicPr>
        <p:blipFill>
          <a:blip r:embed="rId4" cstate="print"/>
          <a:srcRect l="27083" t="8626" r="41667" b="71054"/>
          <a:stretch>
            <a:fillRect/>
          </a:stretch>
        </p:blipFill>
        <p:spPr bwMode="auto">
          <a:xfrm>
            <a:off x="4329545" y="1981200"/>
            <a:ext cx="2909455" cy="1066800"/>
          </a:xfrm>
          <a:prstGeom prst="rect">
            <a:avLst/>
          </a:prstGeom>
          <a:noFill/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0" y="5715000"/>
            <a:ext cx="12192000" cy="9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Stuart Russell and Dawn Song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from splitting on an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dirty="0"/>
              <a:t>Suppose we have </a:t>
            </a:r>
            <a:r>
              <a:rPr lang="en-US" dirty="0">
                <a:solidFill>
                  <a:srgbClr val="CC00CC"/>
                </a:solidFill>
              </a:rPr>
              <a:t>p</a:t>
            </a:r>
            <a:r>
              <a:rPr lang="en-US" dirty="0"/>
              <a:t> positive and </a:t>
            </a:r>
            <a:r>
              <a:rPr lang="en-US" dirty="0">
                <a:solidFill>
                  <a:srgbClr val="CC00CC"/>
                </a:solidFill>
              </a:rPr>
              <a:t>n</a:t>
            </a:r>
            <a:r>
              <a:rPr lang="en-US" dirty="0"/>
              <a:t> negative examples at the root </a:t>
            </a:r>
          </a:p>
          <a:p>
            <a:pPr lvl="1"/>
            <a:r>
              <a:rPr lang="en-US" dirty="0"/>
              <a:t>=&gt; </a:t>
            </a:r>
            <a:r>
              <a:rPr lang="en-US" dirty="0">
                <a:solidFill>
                  <a:srgbClr val="CC00CC"/>
                </a:solidFill>
              </a:rPr>
              <a:t>B(p/(</a:t>
            </a:r>
            <a:r>
              <a:rPr lang="en-US" dirty="0" err="1">
                <a:solidFill>
                  <a:srgbClr val="CC00CC"/>
                </a:solidFill>
              </a:rPr>
              <a:t>p+n</a:t>
            </a:r>
            <a:r>
              <a:rPr lang="en-US" dirty="0">
                <a:solidFill>
                  <a:srgbClr val="CC00CC"/>
                </a:solidFill>
              </a:rPr>
              <a:t>)) </a:t>
            </a:r>
            <a:r>
              <a:rPr lang="en-US" dirty="0"/>
              <a:t>bits needed to classify a new example</a:t>
            </a:r>
          </a:p>
          <a:p>
            <a:pPr lvl="1"/>
            <a:r>
              <a:rPr lang="en-US" dirty="0"/>
              <a:t>E.g., for 12 restaurant examples, </a:t>
            </a:r>
            <a:r>
              <a:rPr lang="en-US" dirty="0">
                <a:solidFill>
                  <a:srgbClr val="CC00CC"/>
                </a:solidFill>
              </a:rPr>
              <a:t>p = n = 6 </a:t>
            </a:r>
            <a:r>
              <a:rPr lang="en-US" dirty="0"/>
              <a:t>so we need </a:t>
            </a:r>
            <a:r>
              <a:rPr lang="en-US" dirty="0">
                <a:solidFill>
                  <a:srgbClr val="CC00CC"/>
                </a:solidFill>
              </a:rPr>
              <a:t>1 bit</a:t>
            </a:r>
          </a:p>
          <a:p>
            <a:r>
              <a:rPr lang="en-US" dirty="0"/>
              <a:t>An attribute splits the examples </a:t>
            </a:r>
            <a:r>
              <a:rPr lang="en-US" dirty="0">
                <a:solidFill>
                  <a:srgbClr val="CC00CC"/>
                </a:solidFill>
              </a:rPr>
              <a:t>E</a:t>
            </a:r>
            <a:r>
              <a:rPr lang="en-US" dirty="0"/>
              <a:t> into subsets </a:t>
            </a:r>
            <a:r>
              <a:rPr lang="en-US" dirty="0" err="1">
                <a:solidFill>
                  <a:srgbClr val="CC00CC"/>
                </a:solidFill>
              </a:rPr>
              <a:t>E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/>
              <a:t>, each of which (we hope) needs less information to complete the classification</a:t>
            </a:r>
          </a:p>
          <a:p>
            <a:pPr lvl="1"/>
            <a:r>
              <a:rPr lang="en-US" dirty="0"/>
              <a:t>For an example in </a:t>
            </a:r>
            <a:r>
              <a:rPr lang="en-US" dirty="0" err="1">
                <a:solidFill>
                  <a:srgbClr val="CC00CC"/>
                </a:solidFill>
              </a:rPr>
              <a:t>E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dirty="0"/>
              <a:t>we expect to need </a:t>
            </a:r>
            <a:r>
              <a:rPr lang="en-US" dirty="0">
                <a:solidFill>
                  <a:srgbClr val="CC00CC"/>
                </a:solidFill>
              </a:rPr>
              <a:t>B(</a:t>
            </a:r>
            <a:r>
              <a:rPr lang="en-US" dirty="0" err="1">
                <a:solidFill>
                  <a:srgbClr val="CC00CC"/>
                </a:solidFill>
              </a:rPr>
              <a:t>p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/(</a:t>
            </a:r>
            <a:r>
              <a:rPr lang="en-US" dirty="0" err="1">
                <a:solidFill>
                  <a:srgbClr val="CC00CC"/>
                </a:solidFill>
              </a:rPr>
              <a:t>p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 err="1">
                <a:solidFill>
                  <a:srgbClr val="CC00CC"/>
                </a:solidFill>
              </a:rPr>
              <a:t>+n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)) </a:t>
            </a:r>
            <a:r>
              <a:rPr lang="en-US" dirty="0"/>
              <a:t>more bits</a:t>
            </a:r>
          </a:p>
          <a:p>
            <a:pPr lvl="1"/>
            <a:r>
              <a:rPr lang="en-US" dirty="0"/>
              <a:t>Probability a new example goes into </a:t>
            </a:r>
            <a:r>
              <a:rPr lang="en-US" dirty="0" err="1">
                <a:solidFill>
                  <a:srgbClr val="CC00CC"/>
                </a:solidFill>
              </a:rPr>
              <a:t>E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/>
              <a:t> is </a:t>
            </a: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Expected</a:t>
            </a:r>
            <a:r>
              <a:rPr lang="en-US" dirty="0"/>
              <a:t> number of bits needed after split is </a:t>
            </a:r>
          </a:p>
          <a:p>
            <a:pPr lvl="1"/>
            <a:r>
              <a:rPr lang="en-US" dirty="0"/>
              <a:t>Information gain = </a:t>
            </a:r>
            <a:r>
              <a:rPr lang="en-US" dirty="0">
                <a:solidFill>
                  <a:srgbClr val="CC00CC"/>
                </a:solidFill>
              </a:rPr>
              <a:t> B(p/(</a:t>
            </a:r>
            <a:r>
              <a:rPr lang="en-US" dirty="0" err="1">
                <a:solidFill>
                  <a:srgbClr val="CC00CC"/>
                </a:solidFill>
              </a:rPr>
              <a:t>p+n</a:t>
            </a:r>
            <a:r>
              <a:rPr lang="en-US" dirty="0">
                <a:solidFill>
                  <a:srgbClr val="CC00CC"/>
                </a:solidFill>
              </a:rPr>
              <a:t>)) -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k 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dirty="0" err="1">
                <a:solidFill>
                  <a:srgbClr val="CC00CC"/>
                </a:solidFill>
              </a:rPr>
              <a:t>p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 err="1">
                <a:solidFill>
                  <a:srgbClr val="CC00CC"/>
                </a:solidFill>
              </a:rPr>
              <a:t>+n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)/(</a:t>
            </a:r>
            <a:r>
              <a:rPr lang="en-US" dirty="0" err="1">
                <a:solidFill>
                  <a:srgbClr val="CC00CC"/>
                </a:solidFill>
              </a:rPr>
              <a:t>p+n</a:t>
            </a:r>
            <a:r>
              <a:rPr lang="en-US" dirty="0">
                <a:solidFill>
                  <a:srgbClr val="CC00CC"/>
                </a:solidFill>
              </a:rPr>
              <a:t>) B(</a:t>
            </a:r>
            <a:r>
              <a:rPr lang="en-US" dirty="0" err="1">
                <a:solidFill>
                  <a:srgbClr val="CC00CC"/>
                </a:solidFill>
              </a:rPr>
              <a:t>p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/(</a:t>
            </a:r>
            <a:r>
              <a:rPr lang="en-US" dirty="0" err="1">
                <a:solidFill>
                  <a:srgbClr val="CC00CC"/>
                </a:solidFill>
              </a:rPr>
              <a:t>p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 err="1">
                <a:solidFill>
                  <a:srgbClr val="CC00CC"/>
                </a:solidFill>
              </a:rPr>
              <a:t>+n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))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519578"/>
            <a:ext cx="1524000" cy="528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4495800"/>
            <a:ext cx="2908300" cy="739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4930914"/>
            <a:ext cx="4179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4000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sz="2400" baseline="-25000" dirty="0">
                <a:solidFill>
                  <a:srgbClr val="CC00CC"/>
                </a:solidFill>
                <a:sym typeface="Symbol"/>
              </a:rPr>
              <a:t>k 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dirty="0" err="1">
                <a:solidFill>
                  <a:srgbClr val="CC00CC"/>
                </a:solidFill>
              </a:rPr>
              <a:t>p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 err="1">
                <a:solidFill>
                  <a:srgbClr val="CC00CC"/>
                </a:solidFill>
              </a:rPr>
              <a:t>+n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)/(</a:t>
            </a:r>
            <a:r>
              <a:rPr lang="en-US" sz="2400" dirty="0" err="1">
                <a:solidFill>
                  <a:srgbClr val="CC00CC"/>
                </a:solidFill>
              </a:rPr>
              <a:t>p+n</a:t>
            </a:r>
            <a:r>
              <a:rPr lang="en-US" sz="2400" dirty="0">
                <a:solidFill>
                  <a:srgbClr val="CC00CC"/>
                </a:solidFill>
              </a:rPr>
              <a:t>) B(</a:t>
            </a:r>
            <a:r>
              <a:rPr lang="en-US" sz="2400" dirty="0" err="1">
                <a:solidFill>
                  <a:srgbClr val="CC00CC"/>
                </a:solidFill>
              </a:rPr>
              <a:t>p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/(</a:t>
            </a:r>
            <a:r>
              <a:rPr lang="en-US" sz="2400" dirty="0" err="1">
                <a:solidFill>
                  <a:srgbClr val="CC00CC"/>
                </a:solidFill>
              </a:rPr>
              <a:t>p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 err="1">
                <a:solidFill>
                  <a:srgbClr val="CC00CC"/>
                </a:solidFill>
              </a:rPr>
              <a:t>+n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))</a:t>
            </a:r>
            <a:r>
              <a:rPr lang="en-US" sz="2400" dirty="0">
                <a:solidFill>
                  <a:srgbClr val="00009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4643735"/>
            <a:ext cx="1929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dirty="0" err="1">
                <a:solidFill>
                  <a:srgbClr val="CC00CC"/>
                </a:solidFill>
              </a:rPr>
              <a:t>p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 err="1">
                <a:solidFill>
                  <a:srgbClr val="CC00CC"/>
                </a:solidFill>
              </a:rPr>
              <a:t>+n</a:t>
            </a:r>
            <a:r>
              <a:rPr lang="en-US" sz="2400" baseline="-25000" dirty="0" err="1">
                <a:solidFill>
                  <a:srgbClr val="CC00CC"/>
                </a:solidFill>
              </a:rPr>
              <a:t>k</a:t>
            </a:r>
            <a:r>
              <a:rPr lang="en-US" sz="2400" dirty="0">
                <a:solidFill>
                  <a:srgbClr val="CC00CC"/>
                </a:solidFill>
              </a:rPr>
              <a:t>)/(</a:t>
            </a:r>
            <a:r>
              <a:rPr lang="en-US" sz="2400" dirty="0" err="1">
                <a:solidFill>
                  <a:srgbClr val="CC00CC"/>
                </a:solidFill>
              </a:rPr>
              <a:t>p+n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98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210800" cy="2673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362D7-07EC-764F-9C4D-8256F7E61AA9}"/>
              </a:ext>
            </a:extLst>
          </p:cNvPr>
          <p:cNvSpPr txBox="1"/>
          <p:nvPr/>
        </p:nvSpPr>
        <p:spPr>
          <a:xfrm>
            <a:off x="4800600" y="5105400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Information gain?</a:t>
            </a:r>
          </a:p>
        </p:txBody>
      </p:sp>
    </p:spTree>
    <p:extLst>
      <p:ext uri="{BB962C8B-B14F-4D97-AF65-F5344CB8AC3E}">
        <p14:creationId xmlns:p14="http://schemas.microsoft.com/office/powerpoint/2010/main" val="224555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4008435"/>
            <a:ext cx="5537200" cy="10207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1 – [(2/12)B(0) + (4/12)B(1) + (6/12)B(2/6)]</a:t>
            </a:r>
          </a:p>
          <a:p>
            <a:pPr marL="0" indent="0">
              <a:buNone/>
            </a:pPr>
            <a:r>
              <a:rPr lang="en-US" sz="2400" dirty="0"/>
              <a:t>= 0.541 bits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10210800" cy="267325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553200" y="4038600"/>
            <a:ext cx="4876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2400" dirty="0"/>
              <a:t>1 – [(2/12)B(1/2) + (2/12)B(1/2) + </a:t>
            </a:r>
          </a:p>
          <a:p>
            <a:pPr marL="0" indent="0">
              <a:buFont typeface="Wingdings" pitchFamily="2" charset="2"/>
              <a:buNone/>
            </a:pPr>
            <a:r>
              <a:rPr lang="en-US" sz="2400" dirty="0"/>
              <a:t>        (4/12)B(2/6) + (4/12)B(1/2)]</a:t>
            </a:r>
          </a:p>
          <a:p>
            <a:pPr marL="0" indent="0">
              <a:buFont typeface="Wingdings" pitchFamily="2" charset="2"/>
              <a:buNone/>
            </a:pPr>
            <a:r>
              <a:rPr lang="en-US" sz="2400" dirty="0"/>
              <a:t>= 0 bits</a:t>
            </a:r>
          </a:p>
        </p:txBody>
      </p:sp>
    </p:spTree>
    <p:extLst>
      <p:ext uri="{BB962C8B-B14F-4D97-AF65-F5344CB8AC3E}">
        <p14:creationId xmlns:p14="http://schemas.microsoft.com/office/powerpoint/2010/main" val="267249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restaurant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0"/>
            <a:ext cx="4343400" cy="16002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Decision tree learned from the 12 examples:</a:t>
            </a:r>
          </a:p>
          <a:p>
            <a:pPr lvl="1"/>
            <a:r>
              <a:rPr lang="en-US" sz="2400" dirty="0"/>
              <a:t>Simpler than “true” tree! 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614" y="1153320"/>
            <a:ext cx="7894304" cy="56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C00CC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Decision-Tree-Learning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FF"/>
                </a:solidFill>
              </a:rPr>
              <a:t>examples,attributes,parent_examples</a:t>
            </a:r>
            <a:r>
              <a:rPr lang="en-US" dirty="0"/>
              <a:t>) </a:t>
            </a:r>
            <a:r>
              <a:rPr lang="en-US" b="1" dirty="0">
                <a:solidFill>
                  <a:srgbClr val="CC00CC"/>
                </a:solidFill>
              </a:rPr>
              <a:t>returns</a:t>
            </a:r>
            <a:r>
              <a:rPr lang="en-US" dirty="0"/>
              <a:t> a tree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C00CC"/>
                </a:solidFill>
              </a:rPr>
              <a:t>if</a:t>
            </a:r>
            <a:r>
              <a:rPr lang="en-US" dirty="0"/>
              <a:t> </a:t>
            </a:r>
            <a:r>
              <a:rPr lang="en-US" i="1" dirty="0">
                <a:solidFill>
                  <a:srgbClr val="0000FF"/>
                </a:solidFill>
              </a:rPr>
              <a:t>examples</a:t>
            </a:r>
            <a:r>
              <a:rPr lang="en-US" dirty="0"/>
              <a:t> is empty </a:t>
            </a:r>
            <a:r>
              <a:rPr lang="en-US" b="1" dirty="0">
                <a:solidFill>
                  <a:srgbClr val="CC00CC"/>
                </a:solidFill>
              </a:rPr>
              <a:t>then return </a:t>
            </a:r>
            <a:r>
              <a:rPr lang="en-US" dirty="0">
                <a:solidFill>
                  <a:srgbClr val="008000"/>
                </a:solidFill>
              </a:rPr>
              <a:t>Plurality-Value</a:t>
            </a:r>
            <a:r>
              <a:rPr lang="en-US" dirty="0"/>
              <a:t>(</a:t>
            </a:r>
            <a:r>
              <a:rPr lang="en-US" i="1" dirty="0" err="1">
                <a:solidFill>
                  <a:srgbClr val="0000FF"/>
                </a:solidFill>
              </a:rPr>
              <a:t>parent_examples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C00CC"/>
                </a:solidFill>
              </a:rPr>
              <a:t>else if </a:t>
            </a:r>
            <a:r>
              <a:rPr lang="en-US" dirty="0"/>
              <a:t>all </a:t>
            </a:r>
            <a:r>
              <a:rPr lang="en-US" i="1" dirty="0">
                <a:solidFill>
                  <a:srgbClr val="0000FF"/>
                </a:solidFill>
              </a:rPr>
              <a:t>examples</a:t>
            </a:r>
            <a:r>
              <a:rPr lang="en-US" dirty="0"/>
              <a:t> have the same classification then return the classification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C00CC"/>
                </a:solidFill>
              </a:rPr>
              <a:t>else if </a:t>
            </a:r>
            <a:r>
              <a:rPr lang="en-US" i="1" dirty="0">
                <a:solidFill>
                  <a:srgbClr val="0000FF"/>
                </a:solidFill>
              </a:rPr>
              <a:t>attributes</a:t>
            </a:r>
            <a:r>
              <a:rPr lang="en-US" dirty="0"/>
              <a:t> is empty then return </a:t>
            </a:r>
            <a:r>
              <a:rPr lang="en-US" dirty="0">
                <a:solidFill>
                  <a:srgbClr val="008000"/>
                </a:solidFill>
              </a:rPr>
              <a:t>Plurality-Value</a:t>
            </a:r>
            <a:r>
              <a:rPr lang="en-US" dirty="0"/>
              <a:t>(</a:t>
            </a:r>
            <a:r>
              <a:rPr lang="en-US" i="1" dirty="0">
                <a:solidFill>
                  <a:srgbClr val="008000"/>
                </a:solidFill>
              </a:rPr>
              <a:t>examples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C00CC"/>
                </a:solidFill>
              </a:rPr>
              <a:t>else</a:t>
            </a:r>
            <a:r>
              <a:rPr lang="en-US" dirty="0"/>
              <a:t>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en-US" dirty="0"/>
              <a:t> ← </a:t>
            </a:r>
            <a:r>
              <a:rPr lang="en-US" dirty="0" err="1"/>
              <a:t>argmax</a:t>
            </a:r>
            <a:r>
              <a:rPr lang="en-US" sz="3800" i="1" baseline="-25000" dirty="0" err="1">
                <a:solidFill>
                  <a:srgbClr val="0000FF"/>
                </a:solidFill>
              </a:rPr>
              <a:t>a</a:t>
            </a:r>
            <a:r>
              <a:rPr lang="en-US" sz="3800" dirty="0"/>
              <a:t> </a:t>
            </a:r>
            <a:r>
              <a:rPr lang="en-US" sz="3800" baseline="-25000" dirty="0"/>
              <a:t>∈ </a:t>
            </a:r>
            <a:r>
              <a:rPr lang="en-US" sz="3800" i="1" baseline="-25000" dirty="0">
                <a:solidFill>
                  <a:srgbClr val="0000FF"/>
                </a:solidFill>
              </a:rPr>
              <a:t>attributes</a:t>
            </a:r>
            <a:r>
              <a:rPr lang="en-US" sz="3800" b="1" baseline="-25000" dirty="0"/>
              <a:t> </a:t>
            </a:r>
            <a:r>
              <a:rPr lang="en-US" b="1" dirty="0">
                <a:solidFill>
                  <a:srgbClr val="008000"/>
                </a:solidFill>
              </a:rPr>
              <a:t>Importance</a:t>
            </a:r>
            <a:r>
              <a:rPr lang="en-US" dirty="0"/>
              <a:t>(</a:t>
            </a:r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examples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i="1" dirty="0">
                <a:solidFill>
                  <a:srgbClr val="0000FF"/>
                </a:solidFill>
              </a:rPr>
              <a:t>tree</a:t>
            </a:r>
            <a:r>
              <a:rPr lang="en-US" dirty="0"/>
              <a:t> ← a new decision tree with root test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b="1" dirty="0">
                <a:solidFill>
                  <a:srgbClr val="CC00CC"/>
                </a:solidFill>
              </a:rPr>
              <a:t>for each </a:t>
            </a:r>
            <a:r>
              <a:rPr lang="en-US" dirty="0"/>
              <a:t>value </a:t>
            </a:r>
            <a:r>
              <a:rPr lang="en-US" i="1" dirty="0">
                <a:solidFill>
                  <a:srgbClr val="0000FF"/>
                </a:solidFill>
              </a:rPr>
              <a:t>v</a:t>
            </a:r>
            <a:r>
              <a:rPr lang="en-US" dirty="0"/>
              <a:t> of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en-US" dirty="0"/>
              <a:t> </a:t>
            </a:r>
            <a:r>
              <a:rPr lang="en-US" b="1" dirty="0">
                <a:solidFill>
                  <a:srgbClr val="CC00CC"/>
                </a:solidFill>
              </a:rPr>
              <a:t>do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i="1" dirty="0" err="1">
                <a:solidFill>
                  <a:srgbClr val="0000FF"/>
                </a:solidFill>
              </a:rPr>
              <a:t>exs</a:t>
            </a:r>
            <a:r>
              <a:rPr lang="en-US" dirty="0"/>
              <a:t> ← </a:t>
            </a:r>
            <a:r>
              <a:rPr lang="en-US" dirty="0">
                <a:solidFill>
                  <a:schemeClr val="tx1"/>
                </a:solidFill>
              </a:rPr>
              <a:t>the subset of </a:t>
            </a:r>
            <a:r>
              <a:rPr lang="en-US" i="1" dirty="0">
                <a:solidFill>
                  <a:srgbClr val="0000FF"/>
                </a:solidFill>
              </a:rPr>
              <a:t>examples</a:t>
            </a:r>
            <a:r>
              <a:rPr lang="en-US" dirty="0"/>
              <a:t> with value </a:t>
            </a:r>
            <a:r>
              <a:rPr lang="en-US" i="1" dirty="0">
                <a:solidFill>
                  <a:srgbClr val="0000FF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 for attribute </a:t>
            </a:r>
            <a:r>
              <a:rPr lang="en-US" i="1" dirty="0">
                <a:solidFill>
                  <a:srgbClr val="0000FF"/>
                </a:solidFill>
              </a:rPr>
              <a:t>A</a:t>
            </a:r>
          </a:p>
          <a:p>
            <a:pPr marL="0" indent="0">
              <a:buNone/>
            </a:pPr>
            <a:r>
              <a:rPr lang="en-US" dirty="0"/>
              <a:t>                </a:t>
            </a:r>
            <a:r>
              <a:rPr lang="en-US" i="1" dirty="0" err="1">
                <a:solidFill>
                  <a:srgbClr val="0000FF"/>
                </a:solidFill>
              </a:rPr>
              <a:t>subtree</a:t>
            </a:r>
            <a:r>
              <a:rPr lang="en-US" dirty="0"/>
              <a:t> ← </a:t>
            </a:r>
            <a:r>
              <a:rPr lang="en-US" dirty="0">
                <a:solidFill>
                  <a:srgbClr val="008000"/>
                </a:solidFill>
              </a:rPr>
              <a:t>Decision-Tree-Learning</a:t>
            </a:r>
            <a:r>
              <a:rPr lang="en-US" dirty="0"/>
              <a:t>(</a:t>
            </a:r>
            <a:r>
              <a:rPr lang="en-US" dirty="0" err="1">
                <a:solidFill>
                  <a:srgbClr val="0000FF"/>
                </a:solidFill>
              </a:rPr>
              <a:t>exs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attributes − A</a:t>
            </a:r>
            <a:r>
              <a:rPr lang="en-US" dirty="0"/>
              <a:t>, </a:t>
            </a:r>
            <a:r>
              <a:rPr lang="en-US" i="1" dirty="0">
                <a:solidFill>
                  <a:srgbClr val="0000FF"/>
                </a:solidFill>
              </a:rPr>
              <a:t>examples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                add a branch to </a:t>
            </a:r>
            <a:r>
              <a:rPr lang="en-US" i="1" dirty="0">
                <a:solidFill>
                  <a:srgbClr val="0000FF"/>
                </a:solidFill>
              </a:rPr>
              <a:t>tree</a:t>
            </a:r>
            <a:r>
              <a:rPr lang="en-US" dirty="0"/>
              <a:t> with label (</a:t>
            </a:r>
            <a:r>
              <a:rPr lang="en-US" i="1" dirty="0">
                <a:solidFill>
                  <a:srgbClr val="0000FF"/>
                </a:solidFill>
              </a:rPr>
              <a:t>A</a:t>
            </a:r>
            <a:r>
              <a:rPr lang="en-US" dirty="0"/>
              <a:t> = </a:t>
            </a:r>
            <a:r>
              <a:rPr lang="en-US" i="1" dirty="0" err="1">
                <a:solidFill>
                  <a:srgbClr val="0000FF"/>
                </a:solidFill>
              </a:rPr>
              <a:t>v</a:t>
            </a:r>
            <a:r>
              <a:rPr lang="en-US" sz="3300" i="1" baseline="-25000" dirty="0" err="1">
                <a:solidFill>
                  <a:srgbClr val="0000FF"/>
                </a:solidFill>
              </a:rPr>
              <a:t>k</a:t>
            </a:r>
            <a:r>
              <a:rPr lang="en-US" dirty="0"/>
              <a:t>) and </a:t>
            </a:r>
            <a:r>
              <a:rPr lang="en-US" dirty="0" err="1"/>
              <a:t>subtree</a:t>
            </a:r>
            <a:r>
              <a:rPr lang="en-US" dirty="0"/>
              <a:t> </a:t>
            </a:r>
            <a:r>
              <a:rPr lang="en-US" i="1" dirty="0" err="1">
                <a:solidFill>
                  <a:srgbClr val="0000FF"/>
                </a:solidFill>
              </a:rPr>
              <a:t>subtree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C00CC"/>
                </a:solidFill>
              </a:rPr>
              <a:t>return</a:t>
            </a:r>
            <a:r>
              <a:rPr lang="en-US" dirty="0"/>
              <a:t> </a:t>
            </a:r>
            <a:r>
              <a:rPr lang="en-US" i="1" dirty="0">
                <a:solidFill>
                  <a:srgbClr val="0000FF"/>
                </a:solidFill>
              </a:rPr>
              <a:t>tree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432859"/>
            <a:ext cx="12115800" cy="381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839259"/>
            <a:ext cx="9517529" cy="381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260600"/>
            <a:ext cx="10892118" cy="381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637118"/>
            <a:ext cx="9129059" cy="381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9483" y="3092824"/>
            <a:ext cx="7129929" cy="82475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7411" y="3914588"/>
            <a:ext cx="8725647" cy="84268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28165" y="4781176"/>
            <a:ext cx="9230659" cy="80084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5622365"/>
            <a:ext cx="1778000" cy="3810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C91A5-4E77-0049-8FA2-F4C5BE4ACC0A}"/>
              </a:ext>
            </a:extLst>
          </p:cNvPr>
          <p:cNvSpPr txBox="1"/>
          <p:nvPr/>
        </p:nvSpPr>
        <p:spPr>
          <a:xfrm>
            <a:off x="914400" y="6324600"/>
            <a:ext cx="829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Plurality-Value selects the most common output value among a set of examples</a:t>
            </a:r>
          </a:p>
        </p:txBody>
      </p:sp>
    </p:spTree>
    <p:extLst>
      <p:ext uri="{BB962C8B-B14F-4D97-AF65-F5344CB8AC3E}">
        <p14:creationId xmlns:p14="http://schemas.microsoft.com/office/powerpoint/2010/main" val="26221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945" y="2235200"/>
            <a:ext cx="3579510" cy="29464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6514" y="2340708"/>
            <a:ext cx="3842741" cy="2155092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7424" y="2209800"/>
            <a:ext cx="3804752" cy="294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few important points </a:t>
            </a:r>
            <a:r>
              <a:rPr lang="en-US">
                <a:latin typeface="Calibri"/>
                <a:cs typeface="Calibri"/>
              </a:rPr>
              <a:t>about learning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44306E6-A910-4C2D-B63A-064CE6FB75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6324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Data: labeled instances, e.g. emails marked spam/ham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Held out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Test set</a:t>
            </a:r>
          </a:p>
          <a:p>
            <a:pPr lvl="1" eaLnBrk="1" hangingPunct="1">
              <a:lnSpc>
                <a:spcPct val="80000"/>
              </a:lnSpc>
            </a:pPr>
            <a:endParaRPr lang="en-US" sz="8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Features: attribute-value pairs which characterize each x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Experimentation cycle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Learn parameters (e.g. model probabilities) on training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(Tune </a:t>
            </a:r>
            <a:r>
              <a:rPr lang="en-US" sz="1600" dirty="0" err="1">
                <a:latin typeface="Calibri"/>
                <a:cs typeface="Calibri"/>
              </a:rPr>
              <a:t>hyperparameters</a:t>
            </a:r>
            <a:r>
              <a:rPr lang="en-US" sz="1600" dirty="0">
                <a:latin typeface="Calibri"/>
                <a:cs typeface="Calibri"/>
              </a:rPr>
              <a:t> on held-out set)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Compute accuracy of test set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Very important: never “peek” at the test set!</a:t>
            </a:r>
          </a:p>
          <a:p>
            <a:pPr lvl="1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Evaluation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Accuracy: fraction of instances predicted correctly</a:t>
            </a: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1800" dirty="0" err="1">
                <a:latin typeface="Calibri"/>
                <a:cs typeface="Calibri"/>
              </a:rPr>
              <a:t>Overfitting</a:t>
            </a:r>
            <a:r>
              <a:rPr lang="en-US" sz="1800" dirty="0">
                <a:latin typeface="Calibri"/>
                <a:cs typeface="Calibri"/>
              </a:rPr>
              <a:t> and generalization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Want a classifier which does well on </a:t>
            </a:r>
            <a:r>
              <a:rPr lang="en-US" sz="1600" i="1" dirty="0">
                <a:latin typeface="Calibri"/>
                <a:cs typeface="Calibri"/>
              </a:rPr>
              <a:t>test</a:t>
            </a:r>
            <a:r>
              <a:rPr lang="en-US" sz="1600" dirty="0">
                <a:latin typeface="Calibri"/>
                <a:cs typeface="Calibri"/>
              </a:rPr>
              <a:t>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Overfitting: fitting the training data very closely, but not generalizing well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>
                <a:latin typeface="Calibri"/>
                <a:cs typeface="Calibri"/>
              </a:rPr>
              <a:t>Underfitting: fits the training set poorly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ED04338-2789-4FB6-8E6D-BAF987410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600200"/>
            <a:ext cx="1676400" cy="2590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>
                <a:latin typeface="Calibri"/>
                <a:cs typeface="Calibri"/>
              </a:rPr>
              <a:t>Data</a:t>
            </a: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C988055C-998D-4416-80EC-595E151AA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267200"/>
            <a:ext cx="1676400" cy="9906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Held-Out</a:t>
            </a:r>
          </a:p>
          <a:p>
            <a:pPr algn="ctr"/>
            <a:r>
              <a:rPr lang="en-US" dirty="0">
                <a:latin typeface="Calibri"/>
                <a:cs typeface="Calibri"/>
              </a:rPr>
              <a:t>Data </a:t>
            </a:r>
          </a:p>
          <a:p>
            <a:pPr algn="ctr"/>
            <a:r>
              <a:rPr lang="en-US" dirty="0">
                <a:latin typeface="Calibri"/>
                <a:cs typeface="Calibri"/>
              </a:rPr>
              <a:t>(Validation set)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EA3605D9-0AAD-4FFB-B48B-777BBED34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5334000"/>
            <a:ext cx="1676400" cy="914400"/>
          </a:xfrm>
          <a:prstGeom prst="rect">
            <a:avLst/>
          </a:prstGeom>
          <a:solidFill>
            <a:srgbClr val="BDE6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>
                <a:latin typeface="Calibri"/>
                <a:cs typeface="Calibri"/>
              </a:rPr>
              <a:t>Data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A1081B90-6893-423A-A80F-51083D11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9933" y="1600200"/>
            <a:ext cx="2777206" cy="2286000"/>
          </a:xfrm>
          <a:prstGeom prst="rect">
            <a:avLst/>
          </a:prstGeom>
          <a:noFill/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081E35D4-7A9D-4FC9-B56E-F9DF9821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5493" y="3886200"/>
            <a:ext cx="2164772" cy="1676400"/>
          </a:xfrm>
          <a:prstGeom prst="rect">
            <a:avLst/>
          </a:prstGeom>
          <a:noFill/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4EF03C54-601F-4664-ACD4-0D53E1694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6386" y="5388709"/>
            <a:ext cx="2212274" cy="1240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4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few important points about learning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6477000" cy="4525962"/>
          </a:xfrm>
        </p:spPr>
        <p:txBody>
          <a:bodyPr/>
          <a:lstStyle/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  <a:sym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  <a:sym typeface="Symbol" pitchFamily="18" charset="2"/>
              </a:rPr>
              <a:t>What should we learn where?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Learn parameters from training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Tune </a:t>
            </a:r>
            <a:r>
              <a:rPr lang="en-US" sz="2400" dirty="0" err="1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 on different data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  <a:sym typeface="Symbol" pitchFamily="18" charset="2"/>
              </a:rPr>
              <a:t>Why?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For each value of the </a:t>
            </a:r>
            <a:r>
              <a:rPr lang="en-US" sz="2400" dirty="0" err="1">
                <a:latin typeface="Calibri"/>
                <a:cs typeface="Calibri"/>
                <a:sym typeface="Symbol" pitchFamily="18" charset="2"/>
              </a:rPr>
              <a:t>hyperparameters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, train and test on the held-out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Choose the best value and do a final test on the test data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  <a:sym typeface="Symbol" pitchFamily="18" charset="2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  <a:sym typeface="Symbol" pitchFamily="18" charset="2"/>
              </a:rPr>
              <a:t>What are examples of hyperparameters?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8129587" y="3933825"/>
            <a:ext cx="2165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8129587" y="2093913"/>
            <a:ext cx="0" cy="18399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0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40825" y="4149725"/>
            <a:ext cx="1508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04137" y="2306638"/>
            <a:ext cx="20955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2" name="Freeform 8"/>
          <p:cNvSpPr>
            <a:spLocks/>
          </p:cNvSpPr>
          <p:nvPr/>
        </p:nvSpPr>
        <p:spPr bwMode="auto">
          <a:xfrm>
            <a:off x="8161337" y="2128838"/>
            <a:ext cx="2133600" cy="1752600"/>
          </a:xfrm>
          <a:custGeom>
            <a:avLst/>
            <a:gdLst>
              <a:gd name="T0" fmla="*/ 0 w 1344"/>
              <a:gd name="T1" fmla="*/ 0 h 1104"/>
              <a:gd name="T2" fmla="*/ 2147483647 w 1344"/>
              <a:gd name="T3" fmla="*/ 2147483647 h 1104"/>
              <a:gd name="T4" fmla="*/ 2147483647 w 1344"/>
              <a:gd name="T5" fmla="*/ 2147483647 h 1104"/>
              <a:gd name="T6" fmla="*/ 2147483647 w 1344"/>
              <a:gd name="T7" fmla="*/ 2147483647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1344"/>
              <a:gd name="T13" fmla="*/ 0 h 1104"/>
              <a:gd name="T14" fmla="*/ 1344 w 1344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4" h="1104">
                <a:moveTo>
                  <a:pt x="0" y="0"/>
                </a:moveTo>
                <a:cubicBezTo>
                  <a:pt x="132" y="0"/>
                  <a:pt x="264" y="0"/>
                  <a:pt x="432" y="48"/>
                </a:cubicBezTo>
                <a:cubicBezTo>
                  <a:pt x="600" y="96"/>
                  <a:pt x="856" y="112"/>
                  <a:pt x="1008" y="288"/>
                </a:cubicBezTo>
                <a:cubicBezTo>
                  <a:pt x="1160" y="464"/>
                  <a:pt x="1252" y="784"/>
                  <a:pt x="1344" y="1104"/>
                </a:cubicBezTo>
              </a:path>
            </a:pathLst>
          </a:custGeom>
          <a:noFill/>
          <a:ln w="38100">
            <a:solidFill>
              <a:srgbClr val="3333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3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51937" y="1900238"/>
            <a:ext cx="113665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4" name="Freeform 10"/>
          <p:cNvSpPr>
            <a:spLocks/>
          </p:cNvSpPr>
          <p:nvPr/>
        </p:nvSpPr>
        <p:spPr bwMode="auto">
          <a:xfrm>
            <a:off x="8164512" y="2430463"/>
            <a:ext cx="2130425" cy="1450975"/>
          </a:xfrm>
          <a:custGeom>
            <a:avLst/>
            <a:gdLst>
              <a:gd name="T0" fmla="*/ 0 w 1342"/>
              <a:gd name="T1" fmla="*/ 2147483647 h 914"/>
              <a:gd name="T2" fmla="*/ 2147483647 w 1342"/>
              <a:gd name="T3" fmla="*/ 2147483647 h 914"/>
              <a:gd name="T4" fmla="*/ 2147483647 w 1342"/>
              <a:gd name="T5" fmla="*/ 2147483647 h 914"/>
              <a:gd name="T6" fmla="*/ 2147483647 w 1342"/>
              <a:gd name="T7" fmla="*/ 2147483647 h 914"/>
              <a:gd name="T8" fmla="*/ 0 60000 65536"/>
              <a:gd name="T9" fmla="*/ 0 60000 65536"/>
              <a:gd name="T10" fmla="*/ 0 60000 65536"/>
              <a:gd name="T11" fmla="*/ 0 60000 65536"/>
              <a:gd name="T12" fmla="*/ 0 w 1342"/>
              <a:gd name="T13" fmla="*/ 0 h 914"/>
              <a:gd name="T14" fmla="*/ 1342 w 1342"/>
              <a:gd name="T15" fmla="*/ 914 h 9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2" h="914">
                <a:moveTo>
                  <a:pt x="0" y="235"/>
                </a:moveTo>
                <a:cubicBezTo>
                  <a:pt x="64" y="197"/>
                  <a:pt x="228" y="8"/>
                  <a:pt x="388" y="4"/>
                </a:cubicBezTo>
                <a:cubicBezTo>
                  <a:pt x="548" y="0"/>
                  <a:pt x="799" y="62"/>
                  <a:pt x="958" y="214"/>
                </a:cubicBezTo>
                <a:cubicBezTo>
                  <a:pt x="1117" y="366"/>
                  <a:pt x="1262" y="768"/>
                  <a:pt x="1342" y="914"/>
                </a:cubicBezTo>
              </a:path>
            </a:pathLst>
          </a:cu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1755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29600" y="3124200"/>
            <a:ext cx="1227137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6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228137" y="3424238"/>
            <a:ext cx="5842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7" name="Freeform 13"/>
          <p:cNvSpPr>
            <a:spLocks/>
          </p:cNvSpPr>
          <p:nvPr/>
        </p:nvSpPr>
        <p:spPr bwMode="auto">
          <a:xfrm>
            <a:off x="8161337" y="2420938"/>
            <a:ext cx="2130425" cy="1463675"/>
          </a:xfrm>
          <a:custGeom>
            <a:avLst/>
            <a:gdLst>
              <a:gd name="T0" fmla="*/ 0 w 1342"/>
              <a:gd name="T1" fmla="*/ 2147483647 h 922"/>
              <a:gd name="T2" fmla="*/ 2147483647 w 1342"/>
              <a:gd name="T3" fmla="*/ 2147483647 h 922"/>
              <a:gd name="T4" fmla="*/ 2147483647 w 1342"/>
              <a:gd name="T5" fmla="*/ 2147483647 h 922"/>
              <a:gd name="T6" fmla="*/ 2147483647 w 1342"/>
              <a:gd name="T7" fmla="*/ 2147483647 h 922"/>
              <a:gd name="T8" fmla="*/ 0 60000 65536"/>
              <a:gd name="T9" fmla="*/ 0 60000 65536"/>
              <a:gd name="T10" fmla="*/ 0 60000 65536"/>
              <a:gd name="T11" fmla="*/ 0 60000 65536"/>
              <a:gd name="T12" fmla="*/ 0 w 1342"/>
              <a:gd name="T13" fmla="*/ 0 h 922"/>
              <a:gd name="T14" fmla="*/ 1342 w 1342"/>
              <a:gd name="T15" fmla="*/ 922 h 9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42" h="922">
                <a:moveTo>
                  <a:pt x="0" y="243"/>
                </a:moveTo>
                <a:cubicBezTo>
                  <a:pt x="93" y="203"/>
                  <a:pt x="406" y="8"/>
                  <a:pt x="557" y="4"/>
                </a:cubicBezTo>
                <a:cubicBezTo>
                  <a:pt x="708" y="0"/>
                  <a:pt x="776" y="67"/>
                  <a:pt x="907" y="220"/>
                </a:cubicBezTo>
                <a:cubicBezTo>
                  <a:pt x="1038" y="373"/>
                  <a:pt x="1252" y="776"/>
                  <a:pt x="1342" y="922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3298" y="4375150"/>
            <a:ext cx="1032052" cy="1543050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8537" y="4451367"/>
            <a:ext cx="1108477" cy="1543016"/>
          </a:xfrm>
          <a:prstGeom prst="rect">
            <a:avLst/>
          </a:prstGeom>
          <a:noFill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6596" y="4400550"/>
            <a:ext cx="1410271" cy="1543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568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restaurant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143000"/>
            <a:ext cx="7498225" cy="55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918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000" dirty="0">
                <a:latin typeface="Calibri" charset="0"/>
              </a:rPr>
              <a:t>To learn an unknown </a:t>
            </a:r>
            <a:r>
              <a:rPr lang="en-US" sz="3000" b="1" i="1" dirty="0">
                <a:solidFill>
                  <a:srgbClr val="FF0000"/>
                </a:solidFill>
                <a:latin typeface="Calibri" charset="0"/>
              </a:rPr>
              <a:t>target function</a:t>
            </a:r>
            <a:r>
              <a:rPr lang="en-US" sz="3000" b="1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000" dirty="0">
                <a:solidFill>
                  <a:srgbClr val="C147B2"/>
                </a:solidFill>
                <a:latin typeface="Calibri" charset="0"/>
              </a:rPr>
              <a:t>f</a:t>
            </a:r>
            <a:endParaRPr lang="en-US" sz="30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3000" dirty="0">
                <a:latin typeface="Calibri" charset="0"/>
              </a:rPr>
              <a:t>Input: a </a:t>
            </a:r>
            <a:r>
              <a:rPr lang="en-US" sz="3000" b="1" i="1" dirty="0">
                <a:solidFill>
                  <a:srgbClr val="FF0000"/>
                </a:solidFill>
                <a:latin typeface="Calibri" charset="0"/>
              </a:rPr>
              <a:t>training set </a:t>
            </a:r>
            <a:r>
              <a:rPr lang="en-US" sz="3000" dirty="0">
                <a:latin typeface="Calibri" charset="0"/>
              </a:rPr>
              <a:t>of </a:t>
            </a:r>
            <a:r>
              <a:rPr lang="en-US" sz="3000" b="1" i="1" dirty="0">
                <a:solidFill>
                  <a:srgbClr val="FF0000"/>
                </a:solidFill>
                <a:latin typeface="Calibri" charset="0"/>
              </a:rPr>
              <a:t>labeled examples</a:t>
            </a:r>
            <a:r>
              <a:rPr lang="en-US" sz="3000" b="1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000" dirty="0">
                <a:solidFill>
                  <a:srgbClr val="C147B2"/>
                </a:solidFill>
                <a:latin typeface="Calibri" charset="0"/>
              </a:rPr>
              <a:t>(</a:t>
            </a:r>
            <a:r>
              <a:rPr lang="en-US" sz="3000" dirty="0" err="1">
                <a:solidFill>
                  <a:srgbClr val="C147B2"/>
                </a:solidFill>
                <a:latin typeface="Calibri" charset="0"/>
              </a:rPr>
              <a:t>x</a:t>
            </a:r>
            <a:r>
              <a:rPr lang="en-US" sz="3000" baseline="-25000" dirty="0" err="1">
                <a:solidFill>
                  <a:srgbClr val="C147B2"/>
                </a:solidFill>
                <a:latin typeface="Calibri" charset="0"/>
              </a:rPr>
              <a:t>j</a:t>
            </a:r>
            <a:r>
              <a:rPr lang="en-US" sz="3000" dirty="0" err="1">
                <a:solidFill>
                  <a:srgbClr val="C147B2"/>
                </a:solidFill>
                <a:latin typeface="Calibri" charset="0"/>
              </a:rPr>
              <a:t>,y</a:t>
            </a:r>
            <a:r>
              <a:rPr lang="en-US" sz="3000" baseline="-25000" dirty="0" err="1">
                <a:solidFill>
                  <a:srgbClr val="C147B2"/>
                </a:solidFill>
                <a:latin typeface="Calibri" charset="0"/>
              </a:rPr>
              <a:t>j</a:t>
            </a:r>
            <a:r>
              <a:rPr lang="en-US" sz="3000" dirty="0">
                <a:solidFill>
                  <a:srgbClr val="C147B2"/>
                </a:solidFill>
                <a:latin typeface="Calibri" charset="0"/>
              </a:rPr>
              <a:t>)</a:t>
            </a:r>
            <a:r>
              <a:rPr lang="en-US" sz="3000" dirty="0">
                <a:latin typeface="Calibri" charset="0"/>
              </a:rPr>
              <a:t>  where </a:t>
            </a:r>
            <a:r>
              <a:rPr lang="en-US" sz="3000" dirty="0">
                <a:solidFill>
                  <a:srgbClr val="C147B2"/>
                </a:solidFill>
                <a:latin typeface="Calibri" charset="0"/>
              </a:rPr>
              <a:t> </a:t>
            </a:r>
            <a:r>
              <a:rPr lang="en-US" sz="3000" dirty="0" err="1">
                <a:solidFill>
                  <a:srgbClr val="C147B2"/>
                </a:solidFill>
                <a:latin typeface="Calibri" charset="0"/>
              </a:rPr>
              <a:t>y</a:t>
            </a:r>
            <a:r>
              <a:rPr lang="en-US" sz="3000" baseline="-25000" dirty="0" err="1">
                <a:solidFill>
                  <a:srgbClr val="C147B2"/>
                </a:solidFill>
                <a:latin typeface="Calibri" charset="0"/>
              </a:rPr>
              <a:t>j</a:t>
            </a:r>
            <a:r>
              <a:rPr lang="en-US" sz="3000" baseline="-25000" dirty="0">
                <a:solidFill>
                  <a:srgbClr val="C147B2"/>
                </a:solidFill>
                <a:latin typeface="Calibri" charset="0"/>
              </a:rPr>
              <a:t> </a:t>
            </a:r>
            <a:r>
              <a:rPr lang="en-US" sz="3000" dirty="0">
                <a:solidFill>
                  <a:srgbClr val="C147B2"/>
                </a:solidFill>
                <a:latin typeface="Calibri" charset="0"/>
              </a:rPr>
              <a:t>= f(</a:t>
            </a:r>
            <a:r>
              <a:rPr lang="en-US" sz="3000" dirty="0" err="1">
                <a:solidFill>
                  <a:srgbClr val="C147B2"/>
                </a:solidFill>
                <a:latin typeface="Calibri" charset="0"/>
              </a:rPr>
              <a:t>x</a:t>
            </a:r>
            <a:r>
              <a:rPr lang="en-US" sz="3000" baseline="-25000" dirty="0" err="1">
                <a:solidFill>
                  <a:srgbClr val="C147B2"/>
                </a:solidFill>
                <a:latin typeface="Calibri" charset="0"/>
              </a:rPr>
              <a:t>j</a:t>
            </a:r>
            <a:r>
              <a:rPr lang="en-US" sz="3000" dirty="0">
                <a:solidFill>
                  <a:srgbClr val="C147B2"/>
                </a:solidFill>
                <a:latin typeface="Calibri" charset="0"/>
              </a:rPr>
              <a:t>)</a:t>
            </a:r>
          </a:p>
          <a:p>
            <a:pPr lvl="2">
              <a:lnSpc>
                <a:spcPct val="90000"/>
              </a:lnSpc>
            </a:pPr>
            <a:r>
              <a:rPr lang="en-US" sz="2200" dirty="0">
                <a:latin typeface="Calibri" charset="0"/>
                <a:sym typeface="Symbol" charset="0"/>
              </a:rPr>
              <a:t>E.g., </a:t>
            </a:r>
            <a:r>
              <a:rPr lang="en-US" sz="2200" dirty="0" err="1">
                <a:solidFill>
                  <a:srgbClr val="C147B2"/>
                </a:solidFill>
                <a:latin typeface="Calibri" charset="0"/>
                <a:sym typeface="Symbol" charset="0"/>
              </a:rPr>
              <a:t>x</a:t>
            </a:r>
            <a:r>
              <a:rPr lang="en-US" sz="2200" baseline="-25000" dirty="0" err="1">
                <a:solidFill>
                  <a:srgbClr val="C147B2"/>
                </a:solidFill>
                <a:latin typeface="Calibri" charset="0"/>
                <a:sym typeface="Symbol" charset="0"/>
              </a:rPr>
              <a:t>j</a:t>
            </a:r>
            <a:r>
              <a:rPr lang="en-US" sz="2200" dirty="0">
                <a:latin typeface="Calibri" charset="0"/>
                <a:sym typeface="Symbol" charset="0"/>
              </a:rPr>
              <a:t> is an image, </a:t>
            </a:r>
            <a:r>
              <a:rPr lang="en-US" sz="2200" dirty="0">
                <a:solidFill>
                  <a:srgbClr val="C147B2"/>
                </a:solidFill>
                <a:latin typeface="Calibri" charset="0"/>
                <a:sym typeface="Symbol" charset="0"/>
              </a:rPr>
              <a:t>f(</a:t>
            </a:r>
            <a:r>
              <a:rPr lang="en-US" sz="2200" dirty="0" err="1">
                <a:solidFill>
                  <a:srgbClr val="C147B2"/>
                </a:solidFill>
                <a:latin typeface="Calibri" charset="0"/>
                <a:sym typeface="Symbol" charset="0"/>
              </a:rPr>
              <a:t>x</a:t>
            </a:r>
            <a:r>
              <a:rPr lang="en-US" sz="2200" baseline="-25000" dirty="0" err="1">
                <a:solidFill>
                  <a:srgbClr val="C147B2"/>
                </a:solidFill>
                <a:latin typeface="Calibri" charset="0"/>
                <a:sym typeface="Symbol" charset="0"/>
              </a:rPr>
              <a:t>j</a:t>
            </a:r>
            <a:r>
              <a:rPr lang="en-US" sz="2200" dirty="0">
                <a:solidFill>
                  <a:srgbClr val="C147B2"/>
                </a:solidFill>
                <a:latin typeface="Calibri" charset="0"/>
                <a:sym typeface="Symbol" charset="0"/>
              </a:rPr>
              <a:t>)</a:t>
            </a:r>
            <a:r>
              <a:rPr lang="en-US" sz="2200" dirty="0">
                <a:latin typeface="Calibri" charset="0"/>
                <a:sym typeface="Symbol" charset="0"/>
              </a:rPr>
              <a:t> is the label </a:t>
            </a:r>
            <a:r>
              <a:rPr lang="ja-JP" altLang="en-US" sz="2200" dirty="0">
                <a:latin typeface="Calibri" charset="0"/>
                <a:sym typeface="Symbol" charset="0"/>
              </a:rPr>
              <a:t>“</a:t>
            </a:r>
            <a:r>
              <a:rPr lang="en-US" sz="2200" dirty="0">
                <a:latin typeface="Calibri" charset="0"/>
                <a:sym typeface="Symbol" charset="0"/>
              </a:rPr>
              <a:t>giraffe</a:t>
            </a:r>
            <a:r>
              <a:rPr lang="ja-JP" altLang="en-US" sz="2200" dirty="0">
                <a:latin typeface="Calibri" charset="0"/>
                <a:sym typeface="Symbol" charset="0"/>
              </a:rPr>
              <a:t>”</a:t>
            </a:r>
            <a:endParaRPr lang="en-US" sz="2200" dirty="0">
              <a:latin typeface="Calibri" charset="0"/>
              <a:sym typeface="Symbol" charset="0"/>
            </a:endParaRPr>
          </a:p>
          <a:p>
            <a:pPr lvl="2">
              <a:lnSpc>
                <a:spcPct val="90000"/>
              </a:lnSpc>
            </a:pPr>
            <a:r>
              <a:rPr lang="en-US" sz="2200" dirty="0">
                <a:latin typeface="Calibri" charset="0"/>
                <a:sym typeface="Symbol" charset="0"/>
              </a:rPr>
              <a:t>E.g., </a:t>
            </a:r>
            <a:r>
              <a:rPr lang="en-US" sz="2200" dirty="0" err="1">
                <a:solidFill>
                  <a:srgbClr val="C147B2"/>
                </a:solidFill>
                <a:latin typeface="Calibri" charset="0"/>
                <a:sym typeface="Symbol" charset="0"/>
              </a:rPr>
              <a:t>x</a:t>
            </a:r>
            <a:r>
              <a:rPr lang="en-US" sz="2200" baseline="-25000" dirty="0" err="1">
                <a:solidFill>
                  <a:srgbClr val="C147B2"/>
                </a:solidFill>
                <a:latin typeface="Calibri" charset="0"/>
                <a:sym typeface="Symbol" charset="0"/>
              </a:rPr>
              <a:t>j</a:t>
            </a:r>
            <a:r>
              <a:rPr lang="en-US" sz="2200" dirty="0">
                <a:latin typeface="Calibri" charset="0"/>
                <a:sym typeface="Symbol" charset="0"/>
              </a:rPr>
              <a:t> is a seismic signal, </a:t>
            </a:r>
            <a:r>
              <a:rPr lang="en-US" sz="2200" dirty="0">
                <a:solidFill>
                  <a:srgbClr val="C147B2"/>
                </a:solidFill>
                <a:latin typeface="Calibri" charset="0"/>
                <a:sym typeface="Symbol" charset="0"/>
              </a:rPr>
              <a:t>f(</a:t>
            </a:r>
            <a:r>
              <a:rPr lang="en-US" sz="2200" dirty="0" err="1">
                <a:solidFill>
                  <a:srgbClr val="C147B2"/>
                </a:solidFill>
                <a:latin typeface="Calibri" charset="0"/>
                <a:sym typeface="Symbol" charset="0"/>
              </a:rPr>
              <a:t>x</a:t>
            </a:r>
            <a:r>
              <a:rPr lang="en-US" sz="2200" baseline="-25000" dirty="0" err="1">
                <a:solidFill>
                  <a:srgbClr val="C147B2"/>
                </a:solidFill>
                <a:latin typeface="Calibri" charset="0"/>
                <a:sym typeface="Symbol" charset="0"/>
              </a:rPr>
              <a:t>j</a:t>
            </a:r>
            <a:r>
              <a:rPr lang="en-US" sz="2200" dirty="0">
                <a:solidFill>
                  <a:srgbClr val="C147B2"/>
                </a:solidFill>
                <a:latin typeface="Calibri" charset="0"/>
                <a:sym typeface="Symbol" charset="0"/>
              </a:rPr>
              <a:t>)</a:t>
            </a:r>
            <a:r>
              <a:rPr lang="en-US" sz="2200" dirty="0">
                <a:latin typeface="Calibri" charset="0"/>
                <a:sym typeface="Symbol" charset="0"/>
              </a:rPr>
              <a:t> is the label </a:t>
            </a:r>
            <a:r>
              <a:rPr lang="ja-JP" altLang="en-US" sz="2200" dirty="0">
                <a:latin typeface="Calibri" charset="0"/>
                <a:sym typeface="Symbol" charset="0"/>
              </a:rPr>
              <a:t>“</a:t>
            </a:r>
            <a:r>
              <a:rPr lang="en-US" sz="2200" dirty="0">
                <a:latin typeface="Calibri" charset="0"/>
                <a:sym typeface="Symbol" charset="0"/>
              </a:rPr>
              <a:t>explosion</a:t>
            </a:r>
            <a:r>
              <a:rPr lang="ja-JP" altLang="en-US" sz="2200" dirty="0">
                <a:latin typeface="Calibri" charset="0"/>
                <a:sym typeface="Symbol" charset="0"/>
              </a:rPr>
              <a:t>”</a:t>
            </a:r>
            <a:endParaRPr lang="en-US" sz="22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3000" dirty="0">
                <a:latin typeface="Calibri" charset="0"/>
              </a:rPr>
              <a:t>Output: </a:t>
            </a:r>
            <a:r>
              <a:rPr lang="en-US" sz="3000" b="1" i="1" dirty="0">
                <a:solidFill>
                  <a:srgbClr val="FF0000"/>
                </a:solidFill>
                <a:latin typeface="Calibri" charset="0"/>
              </a:rPr>
              <a:t>hypothesis</a:t>
            </a:r>
            <a:r>
              <a:rPr lang="en-US" sz="3000" dirty="0">
                <a:latin typeface="Calibri" charset="0"/>
              </a:rPr>
              <a:t> </a:t>
            </a:r>
            <a:r>
              <a:rPr lang="en-US" sz="3000" dirty="0">
                <a:solidFill>
                  <a:srgbClr val="C147B2"/>
                </a:solidFill>
                <a:latin typeface="Calibri" charset="0"/>
              </a:rPr>
              <a:t>h</a:t>
            </a:r>
            <a:r>
              <a:rPr lang="en-US" sz="3000" dirty="0">
                <a:latin typeface="Calibri" charset="0"/>
              </a:rPr>
              <a:t> </a:t>
            </a:r>
            <a:r>
              <a:rPr lang="en-US" sz="3000" dirty="0">
                <a:latin typeface="Calibri" charset="0"/>
                <a:sym typeface="Symbol" charset="0"/>
              </a:rPr>
              <a:t>that is </a:t>
            </a:r>
            <a:r>
              <a:rPr lang="ja-JP" altLang="en-US" sz="3000" dirty="0">
                <a:latin typeface="Calibri" charset="0"/>
                <a:sym typeface="Symbol" charset="0"/>
              </a:rPr>
              <a:t>“</a:t>
            </a:r>
            <a:r>
              <a:rPr lang="en-US" sz="3000" dirty="0">
                <a:latin typeface="Calibri" charset="0"/>
                <a:sym typeface="Symbol" charset="0"/>
              </a:rPr>
              <a:t>close</a:t>
            </a:r>
            <a:r>
              <a:rPr lang="ja-JP" altLang="en-US" sz="3000" dirty="0">
                <a:latin typeface="Calibri" charset="0"/>
                <a:sym typeface="Symbol" charset="0"/>
              </a:rPr>
              <a:t>”</a:t>
            </a:r>
            <a:r>
              <a:rPr lang="en-US" sz="3000" dirty="0">
                <a:latin typeface="Calibri" charset="0"/>
                <a:sym typeface="Symbol" charset="0"/>
              </a:rPr>
              <a:t> to </a:t>
            </a:r>
            <a:r>
              <a:rPr lang="en-US" sz="3000" dirty="0">
                <a:solidFill>
                  <a:srgbClr val="C147B2"/>
                </a:solidFill>
                <a:latin typeface="Calibri" charset="0"/>
                <a:sym typeface="Symbol" charset="0"/>
              </a:rPr>
              <a:t>f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sym typeface="Symbol" charset="0"/>
              </a:rPr>
              <a:t>, i.e., predicts well on unseen examples (</a:t>
            </a:r>
            <a:r>
              <a:rPr lang="ja-JP" altLang="en-US" sz="3000" dirty="0">
                <a:solidFill>
                  <a:srgbClr val="000000"/>
                </a:solidFill>
                <a:latin typeface="Calibri" charset="0"/>
                <a:sym typeface="Symbol" charset="0"/>
              </a:rPr>
              <a:t>“</a:t>
            </a:r>
            <a:r>
              <a:rPr lang="en-US" sz="3000" b="1" i="1" dirty="0">
                <a:solidFill>
                  <a:srgbClr val="FF0000"/>
                </a:solidFill>
                <a:latin typeface="Calibri" charset="0"/>
                <a:sym typeface="Symbol" charset="0"/>
              </a:rPr>
              <a:t>test set</a:t>
            </a:r>
            <a:r>
              <a:rPr lang="ja-JP" altLang="en-US" sz="3000" dirty="0">
                <a:solidFill>
                  <a:srgbClr val="000000"/>
                </a:solidFill>
                <a:latin typeface="Calibri" charset="0"/>
                <a:sym typeface="Symbol" charset="0"/>
              </a:rPr>
              <a:t>”</a:t>
            </a:r>
            <a:r>
              <a:rPr lang="en-US" sz="3000" dirty="0">
                <a:solidFill>
                  <a:srgbClr val="000000"/>
                </a:solidFill>
                <a:latin typeface="Calibri" charset="0"/>
                <a:sym typeface="Symbol" charset="0"/>
              </a:rPr>
              <a:t>)</a:t>
            </a:r>
            <a:endParaRPr lang="en-US" sz="3000" dirty="0">
              <a:latin typeface="Calibri" charset="0"/>
              <a:sym typeface="Symbol" charset="0"/>
            </a:endParaRPr>
          </a:p>
          <a:p>
            <a:pPr>
              <a:lnSpc>
                <a:spcPct val="90000"/>
              </a:lnSpc>
            </a:pPr>
            <a:r>
              <a:rPr lang="en-US" sz="3000" dirty="0">
                <a:latin typeface="Calibri" charset="0"/>
              </a:rPr>
              <a:t>Many possible hypothesis families for </a:t>
            </a:r>
            <a:r>
              <a:rPr lang="en-US" sz="3000" dirty="0">
                <a:solidFill>
                  <a:srgbClr val="C147B2"/>
                </a:solidFill>
                <a:latin typeface="Calibri" charset="0"/>
              </a:rPr>
              <a:t>h</a:t>
            </a:r>
            <a:endParaRPr lang="en-US" sz="3000" dirty="0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 sz="2600" dirty="0">
                <a:latin typeface="Calibri" charset="0"/>
              </a:rPr>
              <a:t>Linear models, logistic regression, neural networks, decision trees, examples (nearest-neighbor), grammars, </a:t>
            </a:r>
            <a:r>
              <a:rPr lang="en-US" sz="2600" dirty="0" err="1">
                <a:latin typeface="Calibri" charset="0"/>
              </a:rPr>
              <a:t>kernelized</a:t>
            </a:r>
            <a:r>
              <a:rPr lang="en-US" sz="2600" dirty="0">
                <a:latin typeface="Calibri" charset="0"/>
              </a:rPr>
              <a:t> separators, </a:t>
            </a:r>
            <a:r>
              <a:rPr lang="en-US" sz="2600" dirty="0" err="1">
                <a:latin typeface="Calibri" charset="0"/>
              </a:rPr>
              <a:t>etc</a:t>
            </a:r>
            <a:r>
              <a:rPr lang="en-US" sz="2600" dirty="0">
                <a:latin typeface="Calibri" charset="0"/>
              </a:rPr>
              <a:t> </a:t>
            </a:r>
            <a:r>
              <a:rPr lang="en-US" sz="2600" dirty="0" err="1">
                <a:latin typeface="Calibri" charset="0"/>
              </a:rPr>
              <a:t>etc</a:t>
            </a:r>
            <a:endParaRPr lang="en-US" sz="2600" dirty="0"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 sz="3000" b="1" i="1" dirty="0">
                <a:solidFill>
                  <a:srgbClr val="FF0000"/>
                </a:solidFill>
                <a:latin typeface="Calibri" charset="0"/>
              </a:rPr>
              <a:t>Classification</a:t>
            </a:r>
            <a:r>
              <a:rPr lang="en-US" sz="3000" dirty="0">
                <a:latin typeface="Calibri" charset="0"/>
              </a:rPr>
              <a:t> = learning </a:t>
            </a:r>
            <a:r>
              <a:rPr lang="en-US" sz="3000" dirty="0">
                <a:solidFill>
                  <a:srgbClr val="CC00CC"/>
                </a:solidFill>
                <a:latin typeface="Calibri" charset="0"/>
              </a:rPr>
              <a:t>f</a:t>
            </a:r>
            <a:r>
              <a:rPr lang="en-US" sz="3000" dirty="0">
                <a:latin typeface="Calibri" charset="0"/>
              </a:rPr>
              <a:t> with discrete output value</a:t>
            </a:r>
          </a:p>
          <a:p>
            <a:pPr>
              <a:lnSpc>
                <a:spcPct val="90000"/>
              </a:lnSpc>
            </a:pPr>
            <a:r>
              <a:rPr lang="en-US" sz="3000" b="1" i="1" dirty="0">
                <a:solidFill>
                  <a:srgbClr val="FF0000"/>
                </a:solidFill>
                <a:latin typeface="Calibri" charset="0"/>
              </a:rPr>
              <a:t>Regression</a:t>
            </a:r>
            <a:r>
              <a:rPr lang="en-US" sz="3000" dirty="0">
                <a:latin typeface="Calibri" charset="0"/>
              </a:rPr>
              <a:t> = learning </a:t>
            </a:r>
            <a:r>
              <a:rPr lang="en-US" sz="3000" dirty="0">
                <a:solidFill>
                  <a:srgbClr val="CC00CC"/>
                </a:solidFill>
                <a:latin typeface="Calibri" charset="0"/>
              </a:rPr>
              <a:t>f</a:t>
            </a:r>
            <a:r>
              <a:rPr lang="en-US" sz="3000" dirty="0">
                <a:latin typeface="Calibri" charset="0"/>
              </a:rPr>
              <a:t> with real-valued output value</a:t>
            </a:r>
          </a:p>
          <a:p>
            <a:pPr>
              <a:lnSpc>
                <a:spcPct val="90000"/>
              </a:lnSpc>
            </a:pPr>
            <a:endParaRPr lang="en-US" sz="3000" dirty="0"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82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regression = fitting a straight line/</a:t>
            </a:r>
            <a:r>
              <a:rPr lang="en-US" dirty="0" err="1">
                <a:solidFill>
                  <a:schemeClr val="tx1"/>
                </a:solidFill>
                <a:sym typeface="Symbol" pitchFamily="18" charset="2"/>
              </a:rPr>
              <a:t>hyperplane</a:t>
            </a:r>
            <a:endParaRPr lang="en-US" dirty="0">
              <a:solidFill>
                <a:schemeClr val="tx1"/>
              </a:solidFill>
              <a:sym typeface="Symbol" pitchFamily="18" charset="2"/>
            </a:endParaRPr>
          </a:p>
        </p:txBody>
      </p:sp>
      <p:sp>
        <p:nvSpPr>
          <p:cNvPr id="19796" name="Text Box 536"/>
          <p:cNvSpPr txBox="1">
            <a:spLocks noChangeArrowheads="1"/>
          </p:cNvSpPr>
          <p:nvPr/>
        </p:nvSpPr>
        <p:spPr bwMode="auto">
          <a:xfrm>
            <a:off x="419024" y="5410202"/>
            <a:ext cx="4056219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Arial" charset="0"/>
              </a:rPr>
              <a:t>Prediction: </a:t>
            </a:r>
            <a:r>
              <a:rPr lang="en-US" sz="2400" dirty="0" err="1">
                <a:solidFill>
                  <a:srgbClr val="CC00CC"/>
                </a:solidFill>
                <a:cs typeface="Arial" charset="0"/>
              </a:rPr>
              <a:t>h</a:t>
            </a:r>
            <a:r>
              <a:rPr lang="en-US" sz="2400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Arial" charset="0"/>
              </a:rPr>
              <a:t>(x) = w</a:t>
            </a:r>
            <a:r>
              <a:rPr lang="en-US" sz="2400" baseline="-25000" dirty="0">
                <a:solidFill>
                  <a:srgbClr val="CC00CC"/>
                </a:solidFill>
                <a:cs typeface="Arial" charset="0"/>
              </a:rPr>
              <a:t>0</a:t>
            </a:r>
            <a:r>
              <a:rPr lang="en-US" sz="2400" dirty="0">
                <a:solidFill>
                  <a:srgbClr val="CC00CC"/>
                </a:solidFill>
                <a:cs typeface="Arial" charset="0"/>
              </a:rPr>
              <a:t> + w</a:t>
            </a:r>
            <a:r>
              <a:rPr lang="en-US" sz="2400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sz="2400" dirty="0">
                <a:solidFill>
                  <a:srgbClr val="CC00CC"/>
                </a:solidFill>
                <a:cs typeface="Arial" charset="0"/>
              </a:rPr>
              <a:t>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1400" y="5943600"/>
            <a:ext cx="406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Berkeley house prices, 2009</a:t>
            </a:r>
          </a:p>
        </p:txBody>
      </p:sp>
      <p:pic>
        <p:nvPicPr>
          <p:cNvPr id="7" name="Picture 6" descr="house-pric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167" y="1524000"/>
            <a:ext cx="5995883" cy="419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9732" y="43434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C00CC"/>
                </a:solidFill>
              </a:rPr>
              <a:t>x</a:t>
            </a:r>
          </a:p>
        </p:txBody>
      </p:sp>
      <p:sp>
        <p:nvSpPr>
          <p:cNvPr id="549" name="Text Box 536"/>
          <p:cNvSpPr txBox="1">
            <a:spLocks noChangeArrowheads="1"/>
          </p:cNvSpPr>
          <p:nvPr/>
        </p:nvSpPr>
        <p:spPr bwMode="auto">
          <a:xfrm>
            <a:off x="421092" y="2514600"/>
            <a:ext cx="874308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CC00CC"/>
                </a:solidFill>
                <a:cs typeface="Arial" charset="0"/>
              </a:rPr>
              <a:t>h</a:t>
            </a:r>
            <a:r>
              <a:rPr lang="en-US" sz="2400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Arial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78464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Prediction error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1735353" y="4038600"/>
            <a:ext cx="2328432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Arial" charset="0"/>
              </a:rPr>
              <a:t>Prediction </a:t>
            </a:r>
            <a:r>
              <a:rPr lang="en-US" sz="2400" dirty="0" err="1">
                <a:solidFill>
                  <a:srgbClr val="CC00CC"/>
                </a:solidFill>
                <a:cs typeface="Arial" charset="0"/>
              </a:rPr>
              <a:t>h</a:t>
            </a:r>
            <a:r>
              <a:rPr lang="en-US" sz="2400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Arial" charset="0"/>
              </a:rPr>
              <a:t>(x)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905000" y="3581400"/>
            <a:ext cx="2083473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Arial" charset="0"/>
              </a:rPr>
              <a:t>Observation </a:t>
            </a:r>
            <a:r>
              <a:rPr lang="en-US" sz="2400" dirty="0">
                <a:solidFill>
                  <a:srgbClr val="CC00CC"/>
                </a:solidFill>
                <a:cs typeface="Arial" charset="0"/>
              </a:rPr>
              <a:t>y</a:t>
            </a:r>
            <a:endParaRPr lang="en-US" sz="2400" dirty="0">
              <a:cs typeface="Arial" charset="0"/>
            </a:endParaRPr>
          </a:p>
        </p:txBody>
      </p:sp>
      <p:sp>
        <p:nvSpPr>
          <p:cNvPr id="75" name="Text Box 536"/>
          <p:cNvSpPr txBox="1">
            <a:spLocks noChangeArrowheads="1"/>
          </p:cNvSpPr>
          <p:nvPr/>
        </p:nvSpPr>
        <p:spPr bwMode="auto">
          <a:xfrm>
            <a:off x="633524" y="1447800"/>
            <a:ext cx="4484070" cy="46166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Arial" charset="0"/>
              </a:rPr>
              <a:t>Error on one instance: </a:t>
            </a:r>
            <a:r>
              <a:rPr lang="en-US" sz="2400" dirty="0">
                <a:solidFill>
                  <a:srgbClr val="CC00CC"/>
                </a:solidFill>
                <a:cs typeface="Arial" charset="0"/>
              </a:rPr>
              <a:t>y – </a:t>
            </a:r>
            <a:r>
              <a:rPr lang="en-US" sz="2400" dirty="0" err="1">
                <a:solidFill>
                  <a:srgbClr val="CC00CC"/>
                </a:solidFill>
                <a:cs typeface="Arial" charset="0"/>
              </a:rPr>
              <a:t>h</a:t>
            </a:r>
            <a:r>
              <a:rPr lang="en-US" sz="2400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sz="2400" dirty="0">
                <a:solidFill>
                  <a:srgbClr val="CC00CC"/>
                </a:solidFill>
                <a:cs typeface="Arial" charset="0"/>
              </a:rPr>
              <a:t>(x)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595646" y="6019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C00CC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6304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squares: Minimizing squared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L2 loss function: sum of squared errors over all examples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Loss = 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dirty="0">
                <a:solidFill>
                  <a:srgbClr val="CC00CC"/>
                </a:solidFill>
                <a:cs typeface="Arial" charset="0"/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– 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h</a:t>
            </a:r>
            <a:r>
              <a:rPr lang="en-US" b="1" baseline="-25000" dirty="0" err="1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))</a:t>
            </a:r>
            <a:r>
              <a:rPr lang="en-US" baseline="30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dirty="0">
                <a:solidFill>
                  <a:srgbClr val="CC00CC"/>
                </a:solidFill>
                <a:cs typeface="Arial" charset="0"/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– (w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0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+ 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))</a:t>
            </a:r>
            <a:r>
              <a:rPr lang="en-US" baseline="30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</a:t>
            </a:r>
          </a:p>
          <a:p>
            <a:r>
              <a:rPr lang="en-US" dirty="0">
                <a:solidFill>
                  <a:srgbClr val="000090"/>
                </a:solidFill>
                <a:cs typeface="Arial" charset="0"/>
              </a:rPr>
              <a:t>We want the weights 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w*</a:t>
            </a:r>
            <a:r>
              <a:rPr lang="en-US" dirty="0">
                <a:solidFill>
                  <a:srgbClr val="000090"/>
                </a:solidFill>
                <a:cs typeface="Arial" charset="0"/>
              </a:rPr>
              <a:t> that minimize loss</a:t>
            </a:r>
          </a:p>
          <a:p>
            <a:r>
              <a:rPr lang="en-US" dirty="0">
                <a:solidFill>
                  <a:srgbClr val="000090"/>
                </a:solidFill>
                <a:cs typeface="Arial" charset="0"/>
              </a:rPr>
              <a:t>At 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w*</a:t>
            </a:r>
            <a:r>
              <a:rPr lang="en-US" dirty="0">
                <a:solidFill>
                  <a:srgbClr val="000090"/>
                </a:solidFill>
                <a:cs typeface="Arial" charset="0"/>
              </a:rPr>
              <a:t> the derivatives of loss </a:t>
            </a:r>
            <a:r>
              <a:rPr lang="en-US" dirty="0" err="1">
                <a:solidFill>
                  <a:srgbClr val="000090"/>
                </a:solidFill>
                <a:cs typeface="Arial" charset="0"/>
              </a:rPr>
              <a:t>w.r.t</a:t>
            </a:r>
            <a:r>
              <a:rPr lang="en-US" dirty="0">
                <a:solidFill>
                  <a:srgbClr val="000090"/>
                </a:solidFill>
                <a:cs typeface="Arial" charset="0"/>
              </a:rPr>
              <a:t>. each weight are zero: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Loss/w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–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2  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dirty="0">
                <a:solidFill>
                  <a:srgbClr val="CC00CC"/>
                </a:solidFill>
                <a:cs typeface="Arial" charset="0"/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– (w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0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+ 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)) = 0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Loss/w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–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2  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dirty="0">
                <a:solidFill>
                  <a:srgbClr val="CC00CC"/>
                </a:solidFill>
                <a:cs typeface="Arial" charset="0"/>
                <a:sym typeface="Symbol"/>
              </a:rPr>
              <a:t>(</a:t>
            </a:r>
            <a:r>
              <a:rPr lang="en-US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– (w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0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+ 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)) 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= 0</a:t>
            </a:r>
          </a:p>
          <a:p>
            <a:r>
              <a:rPr lang="en-US" dirty="0">
                <a:solidFill>
                  <a:srgbClr val="000090"/>
                </a:solidFill>
                <a:cs typeface="Arial" charset="0"/>
              </a:rPr>
              <a:t>Exact solutions for 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N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dirty="0">
                <a:solidFill>
                  <a:srgbClr val="000090"/>
                </a:solidFill>
                <a:cs typeface="Arial" charset="0"/>
              </a:rPr>
              <a:t>examples: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w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[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N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– 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)]/[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N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</a:t>
            </a:r>
            <a:r>
              <a:rPr lang="en-US" baseline="-25000" dirty="0" err="1">
                <a:solidFill>
                  <a:srgbClr val="CC00CC"/>
                </a:solidFill>
                <a:sym typeface="Symbol"/>
              </a:rPr>
              <a:t>j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baseline="30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– (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</a:t>
            </a:r>
            <a:r>
              <a:rPr lang="en-US" baseline="30000" dirty="0">
                <a:solidFill>
                  <a:srgbClr val="CC00CC"/>
                </a:solidFill>
                <a:cs typeface="Arial" charset="0"/>
              </a:rPr>
              <a:t>2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]  </a:t>
            </a:r>
            <a:r>
              <a:rPr lang="en-US" dirty="0">
                <a:cs typeface="Arial" charset="0"/>
              </a:rPr>
              <a:t>and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w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1/N [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dirty="0" err="1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  <a:sym typeface="Symbol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 – w</a:t>
            </a:r>
            <a:r>
              <a:rPr lang="en-US" baseline="-25000" dirty="0">
                <a:solidFill>
                  <a:srgbClr val="CC00CC"/>
                </a:solidFill>
                <a:cs typeface="Arial" charset="0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j </a:t>
            </a:r>
            <a:r>
              <a:rPr lang="en-US" dirty="0" err="1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-25000" dirty="0" err="1">
                <a:solidFill>
                  <a:srgbClr val="CC00CC"/>
                </a:solidFill>
                <a:cs typeface="Arial" charset="0"/>
              </a:rPr>
              <a:t>j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]</a:t>
            </a:r>
          </a:p>
          <a:p>
            <a:r>
              <a:rPr lang="en-US" dirty="0">
                <a:solidFill>
                  <a:srgbClr val="000090"/>
                </a:solidFill>
                <a:cs typeface="Arial" charset="0"/>
              </a:rPr>
              <a:t>For the general case where 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dirty="0">
                <a:solidFill>
                  <a:srgbClr val="000090"/>
                </a:solidFill>
                <a:cs typeface="Arial" charset="0"/>
              </a:rPr>
              <a:t> is an n-dimensional vector</a:t>
            </a:r>
          </a:p>
          <a:p>
            <a:pPr lvl="1"/>
            <a:r>
              <a:rPr lang="en-US" b="1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dirty="0">
                <a:solidFill>
                  <a:srgbClr val="000090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is the data matrix (all the data, one example per row);</a:t>
            </a:r>
            <a:r>
              <a:rPr lang="en-US" dirty="0">
                <a:solidFill>
                  <a:srgbClr val="CC00CC"/>
                </a:solidFill>
                <a:cs typeface="Arial" charset="0"/>
                <a:sym typeface="Symbol"/>
              </a:rPr>
              <a:t> </a:t>
            </a:r>
            <a:r>
              <a:rPr lang="en-US" b="1" dirty="0">
                <a:solidFill>
                  <a:srgbClr val="CC00CC"/>
                </a:solidFill>
                <a:cs typeface="Arial" charset="0"/>
                <a:sym typeface="Symbol"/>
              </a:rPr>
              <a:t>y</a:t>
            </a:r>
            <a:r>
              <a:rPr lang="en-US" dirty="0">
                <a:cs typeface="Arial" charset="0"/>
              </a:rPr>
              <a:t> is the column of labels</a:t>
            </a:r>
          </a:p>
          <a:p>
            <a:pPr lvl="1"/>
            <a:r>
              <a:rPr lang="en-US" b="1" dirty="0">
                <a:solidFill>
                  <a:srgbClr val="CC00CC"/>
                </a:solidFill>
                <a:cs typeface="Arial" charset="0"/>
              </a:rPr>
              <a:t>w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* = (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30000" dirty="0">
                <a:solidFill>
                  <a:srgbClr val="CC00CC"/>
                </a:solidFill>
                <a:cs typeface="Arial" charset="0"/>
              </a:rPr>
              <a:t>T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dirty="0">
                <a:solidFill>
                  <a:srgbClr val="CC00CC"/>
                </a:solidFill>
                <a:cs typeface="Arial" charset="0"/>
              </a:rPr>
              <a:t>)</a:t>
            </a:r>
            <a:r>
              <a:rPr lang="en-US" baseline="30000" dirty="0">
                <a:solidFill>
                  <a:srgbClr val="CC00CC"/>
                </a:solidFill>
                <a:cs typeface="Arial" charset="0"/>
              </a:rPr>
              <a:t>-1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X</a:t>
            </a:r>
            <a:r>
              <a:rPr lang="en-US" baseline="30000" dirty="0">
                <a:solidFill>
                  <a:srgbClr val="CC00CC"/>
                </a:solidFill>
                <a:cs typeface="Arial" charset="0"/>
              </a:rPr>
              <a:t>T</a:t>
            </a:r>
            <a:r>
              <a:rPr lang="en-US" b="1" dirty="0">
                <a:solidFill>
                  <a:srgbClr val="CC00CC"/>
                </a:solidFill>
                <a:cs typeface="Arial" charset="0"/>
              </a:rPr>
              <a:t>y</a:t>
            </a:r>
            <a:endParaRPr lang="en-US" dirty="0">
              <a:solidFill>
                <a:srgbClr val="CC00CC"/>
              </a:solidFill>
              <a:cs typeface="Arial" charset="0"/>
            </a:endParaRPr>
          </a:p>
          <a:p>
            <a:pPr lvl="1"/>
            <a:endParaRPr lang="en-US" dirty="0">
              <a:solidFill>
                <a:srgbClr val="CC00CC"/>
              </a:solidFill>
              <a:cs typeface="Arial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0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  <p:pic>
        <p:nvPicPr>
          <p:cNvPr id="88066" name="Picture 2" descr="C:\Users\Dan\Dropbox\Office\CS 188\Ketrina Art\Perceptron\ClassificationWeigh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371600"/>
            <a:ext cx="3886200" cy="51636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2655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981200" y="2819400"/>
            <a:ext cx="2438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Hello,</a:t>
            </a:r>
          </a:p>
          <a:p>
            <a:endParaRPr lang="en-US" sz="1200">
              <a:latin typeface="Courier New" pitchFamily="49" charset="0"/>
            </a:endParaRPr>
          </a:p>
          <a:p>
            <a:r>
              <a:rPr lang="en-US" sz="1200">
                <a:latin typeface="Courier New" pitchFamily="49" charset="0"/>
              </a:rPr>
              <a:t>Do you want free printr cartriges?  Why pay more when you can get them ABSOLUTELY FREE!  Just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648200" y="32004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5626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pic>
        <p:nvPicPr>
          <p:cNvPr id="17414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1822450"/>
            <a:ext cx="3365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91200" y="1670050"/>
            <a:ext cx="1066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67800" y="1822450"/>
            <a:ext cx="336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AutoShape 5"/>
          <p:cNvSpPr>
            <a:spLocks noChangeArrowheads="1"/>
          </p:cNvSpPr>
          <p:nvPr/>
        </p:nvSpPr>
        <p:spPr bwMode="auto">
          <a:xfrm>
            <a:off x="7543800" y="3124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55626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9" name="TextBox 15"/>
          <p:cNvSpPr txBox="1">
            <a:spLocks noChangeArrowheads="1"/>
          </p:cNvSpPr>
          <p:nvPr/>
        </p:nvSpPr>
        <p:spPr bwMode="auto">
          <a:xfrm>
            <a:off x="8458200" y="283845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SPAM</a:t>
            </a:r>
          </a:p>
          <a:p>
            <a:pPr algn="ctr"/>
            <a:r>
              <a:rPr lang="en-US" sz="2400"/>
              <a:t>or</a:t>
            </a:r>
          </a:p>
          <a:p>
            <a:pPr algn="ctr"/>
            <a:r>
              <a:rPr lang="en-US" sz="2400"/>
              <a:t>+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4648200" y="5029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543800" y="49530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562600" y="4829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PIXEL-7,12  : 1</a:t>
            </a:r>
          </a:p>
          <a:p>
            <a:r>
              <a:rPr lang="en-US" sz="1200">
                <a:latin typeface="Courier New" pitchFamily="49" charset="0"/>
              </a:rPr>
              <a:t>PIXEL-7,13 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  <a:p>
            <a:r>
              <a:rPr lang="en-US" sz="1200">
                <a:latin typeface="Courier New" pitchFamily="49" charset="0"/>
              </a:rPr>
              <a:t>NUM_LOOPS  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5562600" y="4724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7000" y="4876800"/>
            <a:ext cx="998538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58200" y="4953000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“2”</a:t>
            </a:r>
          </a:p>
        </p:txBody>
      </p:sp>
    </p:spTree>
    <p:extLst>
      <p:ext uri="{BB962C8B-B14F-4D97-AF65-F5344CB8AC3E}">
        <p14:creationId xmlns:p14="http://schemas.microsoft.com/office/powerpoint/2010/main" val="134588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(Simplified) Biology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Very loose inspiration: human neurons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56817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 descr="C:\Users\Dan\Dropbox\Office\CS 188\Ketrina Art\Perceptron\Neur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819400"/>
            <a:ext cx="5403371" cy="2031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172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Linear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Inputs are </a:t>
            </a:r>
            <a:r>
              <a:rPr lang="en-US" sz="2800">
                <a:solidFill>
                  <a:srgbClr val="CC0000"/>
                </a:solidFill>
              </a:rPr>
              <a:t>feature values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Each feature has a </a:t>
            </a:r>
            <a:r>
              <a:rPr lang="en-US" sz="2800">
                <a:solidFill>
                  <a:srgbClr val="CC0000"/>
                </a:solidFill>
              </a:rPr>
              <a:t>weight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Sum is the </a:t>
            </a:r>
            <a:r>
              <a:rPr lang="en-US" sz="2800">
                <a:solidFill>
                  <a:srgbClr val="CC0000"/>
                </a:solidFill>
              </a:rPr>
              <a:t>activation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activation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Positive, output +1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Negative, output -1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960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2578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2578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2578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48768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8768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8768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876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410200" y="52720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0" y="5638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71628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&gt;0?</a:t>
            </a:r>
          </a:p>
        </p:txBody>
      </p:sp>
      <p:cxnSp>
        <p:nvCxnSpPr>
          <p:cNvPr id="25616" name="AutoShape 16"/>
          <p:cNvCxnSpPr>
            <a:cxnSpLocks noChangeShapeType="1"/>
            <a:stCxn id="25605" idx="3"/>
            <a:endCxn id="25615" idx="1"/>
          </p:cNvCxnSpPr>
          <p:nvPr/>
        </p:nvCxnSpPr>
        <p:spPr bwMode="auto">
          <a:xfrm>
            <a:off x="67818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78486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689350"/>
            <a:ext cx="7624762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 descr="C:\Users\Dan\Dropbox\Office\CS 188\Ketrina Art\Perceptron\Neur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524001"/>
            <a:ext cx="4800600" cy="18044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147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6" grpId="0" animBg="1"/>
      <p:bldP spid="25607" grpId="0" animBg="1"/>
      <p:bldP spid="25608" grpId="0" animBg="1"/>
      <p:bldP spid="25609" grpId="0" animBg="1"/>
      <p:bldP spid="25610" grpId="0" animBg="1"/>
      <p:bldP spid="25611" grpId="0" animBg="1"/>
      <p:bldP spid="25612" grpId="0"/>
      <p:bldP spid="25613" grpId="0"/>
      <p:bldP spid="25614" grpId="0"/>
      <p:bldP spid="25615" grpId="0" animBg="1"/>
      <p:bldP spid="256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133600" y="1189038"/>
            <a:ext cx="8229600" cy="4525962"/>
          </a:xfrm>
        </p:spPr>
        <p:txBody>
          <a:bodyPr/>
          <a:lstStyle/>
          <a:p>
            <a:r>
              <a:rPr lang="en-US" sz="2400" dirty="0"/>
              <a:t>Binary case: compare features to a weight vector</a:t>
            </a:r>
          </a:p>
          <a:p>
            <a:r>
              <a:rPr lang="en-US" sz="2400" dirty="0"/>
              <a:t>Learning: figure out the weight vector from examples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200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76200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43200" y="2543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4</a:t>
            </a:r>
          </a:p>
          <a:p>
            <a:r>
              <a:rPr lang="en-US" sz="1200">
                <a:latin typeface="Courier New" pitchFamily="49" charset="0"/>
              </a:rPr>
              <a:t>YOUR_NAME   :-1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:-3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743200" y="2438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8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200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32766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Line 7"/>
          <p:cNvSpPr>
            <a:spLocks noChangeShapeType="1"/>
          </p:cNvSpPr>
          <p:nvPr/>
        </p:nvSpPr>
        <p:spPr bwMode="auto">
          <a:xfrm flipH="1" flipV="1">
            <a:off x="4876800" y="3352800"/>
            <a:ext cx="838200" cy="1371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5715000" y="36576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53340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15000" y="47244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772400" y="53086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0</a:t>
            </a:r>
          </a:p>
          <a:p>
            <a:r>
              <a:rPr lang="en-US" sz="1200">
                <a:latin typeface="Courier New" pitchFamily="49" charset="0"/>
              </a:rPr>
              <a:t>YOUR_NAME   : 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17" name="Double Bracket 16"/>
          <p:cNvSpPr/>
          <p:nvPr/>
        </p:nvSpPr>
        <p:spPr>
          <a:xfrm>
            <a:off x="7772400" y="52578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6" name="TextBox 17"/>
          <p:cNvSpPr txBox="1">
            <a:spLocks noChangeArrowheads="1"/>
          </p:cNvSpPr>
          <p:nvPr/>
        </p:nvSpPr>
        <p:spPr bwMode="auto">
          <a:xfrm>
            <a:off x="1905000" y="5715000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Dot product            positive means the positive class</a:t>
            </a:r>
          </a:p>
        </p:txBody>
      </p:sp>
      <p:pic>
        <p:nvPicPr>
          <p:cNvPr id="20497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6600" y="5791200"/>
            <a:ext cx="5334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20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 animBg="1"/>
      <p:bldP spid="14" grpId="0" animBg="1"/>
      <p:bldP spid="16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perceptron as linear classifier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9845" y="2362200"/>
            <a:ext cx="9463950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594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Binary Decision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400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A </a:t>
            </a:r>
            <a:r>
              <a:rPr lang="en-US" sz="2800" b="1" i="1" dirty="0">
                <a:solidFill>
                  <a:srgbClr val="FF0000"/>
                </a:solidFill>
              </a:rPr>
              <a:t>threshold perceptron </a:t>
            </a:r>
            <a:r>
              <a:rPr lang="en-US" sz="2800" dirty="0"/>
              <a:t>is a single unit   that outputs</a:t>
            </a:r>
          </a:p>
          <a:p>
            <a:pPr lvl="1"/>
            <a:r>
              <a:rPr lang="en-US" sz="2400" dirty="0">
                <a:solidFill>
                  <a:srgbClr val="CC00CC"/>
                </a:solidFill>
              </a:rPr>
              <a:t>y = </a:t>
            </a:r>
            <a:r>
              <a:rPr lang="en-US" sz="2400" dirty="0" err="1">
                <a:solidFill>
                  <a:srgbClr val="CC00CC"/>
                </a:solidFill>
              </a:rPr>
              <a:t>h</a:t>
            </a:r>
            <a:r>
              <a:rPr lang="en-US" sz="2400" b="1" baseline="-25000" dirty="0" err="1">
                <a:solidFill>
                  <a:srgbClr val="CC00CC"/>
                </a:solidFill>
              </a:rPr>
              <a:t>w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b="1" dirty="0">
                <a:solidFill>
                  <a:srgbClr val="CC00CC"/>
                </a:solidFill>
              </a:rPr>
              <a:t>x</a:t>
            </a:r>
            <a:r>
              <a:rPr lang="en-US" sz="2400" dirty="0">
                <a:solidFill>
                  <a:srgbClr val="CC00CC"/>
                </a:solidFill>
              </a:rPr>
              <a:t>) = 1 </a:t>
            </a:r>
            <a:r>
              <a:rPr lang="en-US" sz="2400" dirty="0"/>
              <a:t>when </a:t>
            </a:r>
            <a:r>
              <a:rPr lang="en-US" sz="2400" b="1" dirty="0" err="1">
                <a:solidFill>
                  <a:srgbClr val="CC00CC"/>
                </a:solidFill>
              </a:rPr>
              <a:t>w.x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</a:t>
            </a:r>
            <a:r>
              <a:rPr lang="en-US" sz="2400" dirty="0">
                <a:solidFill>
                  <a:srgbClr val="CC00CC"/>
                </a:solidFill>
              </a:rPr>
              <a:t> 0</a:t>
            </a:r>
          </a:p>
          <a:p>
            <a:pPr marL="457176" lvl="1" indent="0">
              <a:buNone/>
            </a:pPr>
            <a:r>
              <a:rPr lang="en-US" sz="2400" dirty="0">
                <a:solidFill>
                  <a:srgbClr val="CC00CC"/>
                </a:solidFill>
              </a:rPr>
              <a:t>                     = 0 </a:t>
            </a:r>
            <a:r>
              <a:rPr lang="en-US" sz="2400" dirty="0"/>
              <a:t>when </a:t>
            </a:r>
            <a:r>
              <a:rPr lang="en-US" sz="2400" b="1" dirty="0" err="1">
                <a:solidFill>
                  <a:srgbClr val="CC00CC"/>
                </a:solidFill>
              </a:rPr>
              <a:t>w.x</a:t>
            </a:r>
            <a:r>
              <a:rPr lang="en-US" sz="2400" b="1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&lt; 0</a:t>
            </a:r>
          </a:p>
          <a:p>
            <a:pPr eaLnBrk="1" hangingPunct="1"/>
            <a:r>
              <a:rPr lang="en-US" sz="2800" dirty="0"/>
              <a:t>In the input vector space</a:t>
            </a:r>
          </a:p>
          <a:p>
            <a:pPr lvl="1" eaLnBrk="1" hangingPunct="1"/>
            <a:r>
              <a:rPr lang="en-US" sz="2400" dirty="0"/>
              <a:t>Examples are points </a:t>
            </a:r>
            <a:r>
              <a:rPr lang="en-US" sz="2400" b="1" dirty="0">
                <a:solidFill>
                  <a:srgbClr val="CC00CC"/>
                </a:solidFill>
              </a:rPr>
              <a:t>x</a:t>
            </a:r>
            <a:endParaRPr lang="en-US" sz="2400" dirty="0"/>
          </a:p>
          <a:p>
            <a:pPr lvl="1" eaLnBrk="1" hangingPunct="1"/>
            <a:r>
              <a:rPr lang="en-US" sz="2400" dirty="0"/>
              <a:t>The equation </a:t>
            </a:r>
            <a:r>
              <a:rPr lang="en-US" sz="2400" b="1" dirty="0" err="1">
                <a:solidFill>
                  <a:srgbClr val="CC00CC"/>
                </a:solidFill>
              </a:rPr>
              <a:t>w.x</a:t>
            </a:r>
            <a:r>
              <a:rPr lang="en-US" sz="2400" dirty="0">
                <a:solidFill>
                  <a:srgbClr val="CC00CC"/>
                </a:solidFill>
              </a:rPr>
              <a:t>=0</a:t>
            </a:r>
            <a:r>
              <a:rPr lang="en-US" sz="2400" dirty="0"/>
              <a:t> defines a </a:t>
            </a:r>
            <a:r>
              <a:rPr lang="en-US" sz="2400" b="1" i="1" dirty="0" err="1">
                <a:solidFill>
                  <a:srgbClr val="0000FF"/>
                </a:solidFill>
              </a:rPr>
              <a:t>hyperplane</a:t>
            </a:r>
            <a:endParaRPr lang="en-US" sz="2400" b="1" i="1" dirty="0">
              <a:solidFill>
                <a:srgbClr val="0000FF"/>
              </a:solidFill>
            </a:endParaRPr>
          </a:p>
          <a:p>
            <a:pPr lvl="1" eaLnBrk="1" hangingPunct="1"/>
            <a:r>
              <a:rPr lang="en-US" sz="2400" dirty="0"/>
              <a:t>One side corresponds to </a:t>
            </a:r>
            <a:r>
              <a:rPr lang="en-US" sz="2400" dirty="0">
                <a:solidFill>
                  <a:srgbClr val="CC00CC"/>
                </a:solidFill>
              </a:rPr>
              <a:t>y=1</a:t>
            </a:r>
          </a:p>
          <a:p>
            <a:pPr lvl="1" eaLnBrk="1" hangingPunct="1"/>
            <a:r>
              <a:rPr lang="en-US" sz="2400" dirty="0"/>
              <a:t>Other corresponds to </a:t>
            </a:r>
            <a:r>
              <a:rPr lang="en-US" sz="2400" dirty="0">
                <a:solidFill>
                  <a:srgbClr val="CC00CC"/>
                </a:solidFill>
              </a:rPr>
              <a:t>y=0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0439400" y="3733800"/>
            <a:ext cx="1676400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w</a:t>
            </a:r>
            <a:r>
              <a:rPr lang="en-US" sz="2000" baseline="-25000" dirty="0">
                <a:solidFill>
                  <a:srgbClr val="CC00CC"/>
                </a:solidFill>
                <a:latin typeface="Courier New" pitchFamily="49" charset="0"/>
              </a:rPr>
              <a:t>0</a:t>
            </a:r>
            <a:r>
              <a:rPr lang="en-US" sz="2000" dirty="0">
                <a:latin typeface="Courier New" pitchFamily="49" charset="0"/>
              </a:rPr>
              <a:t>    : -3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w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free</a:t>
            </a:r>
            <a:r>
              <a:rPr lang="en-US" sz="2000" dirty="0">
                <a:latin typeface="Courier New" pitchFamily="49" charset="0"/>
              </a:rPr>
              <a:t>  :  4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w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money</a:t>
            </a: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ourier New" pitchFamily="49" charset="0"/>
              </a:rPr>
              <a:t>:  2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400" y="1447800"/>
            <a:ext cx="5638317" cy="1861298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6477000" y="3275012"/>
            <a:ext cx="4953000" cy="3354388"/>
            <a:chOff x="4648200" y="2971800"/>
            <a:chExt cx="4953000" cy="3354388"/>
          </a:xfrm>
        </p:grpSpPr>
        <p:sp>
          <p:nvSpPr>
            <p:cNvPr id="21519" name="Text Box 15"/>
            <p:cNvSpPr txBox="1">
              <a:spLocks noChangeArrowheads="1"/>
            </p:cNvSpPr>
            <p:nvPr/>
          </p:nvSpPr>
          <p:spPr bwMode="auto">
            <a:xfrm>
              <a:off x="8229600" y="5729288"/>
              <a:ext cx="1371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free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648200" y="2971800"/>
              <a:ext cx="4038600" cy="3354388"/>
              <a:chOff x="4648200" y="2971800"/>
              <a:chExt cx="4038600" cy="3354388"/>
            </a:xfrm>
          </p:grpSpPr>
          <p:sp>
            <p:nvSpPr>
              <p:cNvPr id="21520" name="Text Box 16"/>
              <p:cNvSpPr txBox="1">
                <a:spLocks noChangeArrowheads="1"/>
              </p:cNvSpPr>
              <p:nvPr/>
            </p:nvSpPr>
            <p:spPr bwMode="auto">
              <a:xfrm rot="-5400000">
                <a:off x="5212557" y="3474243"/>
                <a:ext cx="137160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>
                    <a:latin typeface="Calibri"/>
                    <a:cs typeface="Calibri"/>
                  </a:rPr>
                  <a:t>money</a:t>
                </a: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4648200" y="3505200"/>
                <a:ext cx="4038600" cy="2820988"/>
                <a:chOff x="4724400" y="3505200"/>
                <a:chExt cx="4038600" cy="2820988"/>
              </a:xfrm>
            </p:grpSpPr>
            <p:sp>
              <p:nvSpPr>
                <p:cNvPr id="21510" name="Line 6"/>
                <p:cNvSpPr>
                  <a:spLocks noChangeShapeType="1"/>
                </p:cNvSpPr>
                <p:nvPr/>
              </p:nvSpPr>
              <p:spPr bwMode="auto">
                <a:xfrm>
                  <a:off x="6400800" y="5638800"/>
                  <a:ext cx="23622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11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6400800" y="3505200"/>
                  <a:ext cx="0" cy="21336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12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6248400" y="5638800"/>
                  <a:ext cx="3810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0</a:t>
                  </a:r>
                </a:p>
              </p:txBody>
            </p:sp>
            <p:sp>
              <p:nvSpPr>
                <p:cNvPr id="2151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7315200" y="5638800"/>
                  <a:ext cx="3810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151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6096000" y="5424488"/>
                  <a:ext cx="381000" cy="366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0</a:t>
                  </a:r>
                </a:p>
              </p:txBody>
            </p:sp>
            <p:sp>
              <p:nvSpPr>
                <p:cNvPr id="2151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096000" y="4572000"/>
                  <a:ext cx="3810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2151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6096000" y="3595688"/>
                  <a:ext cx="381000" cy="366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27661" name="Freeform 13"/>
                <p:cNvSpPr>
                  <a:spLocks/>
                </p:cNvSpPr>
                <p:nvPr/>
              </p:nvSpPr>
              <p:spPr bwMode="auto">
                <a:xfrm rot="-1185043">
                  <a:off x="5791200" y="3962400"/>
                  <a:ext cx="1117600" cy="2363788"/>
                </a:xfrm>
                <a:custGeom>
                  <a:avLst/>
                  <a:gdLst>
                    <a:gd name="T0" fmla="*/ 2147483647 w 1510"/>
                    <a:gd name="T1" fmla="*/ 0 h 1197"/>
                    <a:gd name="T2" fmla="*/ 2147483647 w 1510"/>
                    <a:gd name="T3" fmla="*/ 2147483647 h 1197"/>
                    <a:gd name="T4" fmla="*/ 2147483647 w 1510"/>
                    <a:gd name="T5" fmla="*/ 2147483647 h 1197"/>
                    <a:gd name="T6" fmla="*/ 0 w 1510"/>
                    <a:gd name="T7" fmla="*/ 2147483647 h 1197"/>
                    <a:gd name="T8" fmla="*/ 2147483647 w 1510"/>
                    <a:gd name="T9" fmla="*/ 0 h 1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10"/>
                    <a:gd name="T16" fmla="*/ 0 h 1197"/>
                    <a:gd name="T17" fmla="*/ 1510 w 1510"/>
                    <a:gd name="T18" fmla="*/ 1197 h 1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10" h="1197">
                      <a:moveTo>
                        <a:pt x="1139" y="0"/>
                      </a:moveTo>
                      <a:lnTo>
                        <a:pt x="1510" y="1197"/>
                      </a:lnTo>
                      <a:lnTo>
                        <a:pt x="77" y="1101"/>
                      </a:lnTo>
                      <a:lnTo>
                        <a:pt x="0" y="3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3B00">
                        <a:alpha val="0"/>
                      </a:srgbClr>
                    </a:gs>
                    <a:gs pos="100000">
                      <a:srgbClr val="008000">
                        <a:alpha val="50000"/>
                      </a:srgb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62" name="Line 14"/>
                <p:cNvSpPr>
                  <a:spLocks noChangeShapeType="1"/>
                </p:cNvSpPr>
                <p:nvPr/>
              </p:nvSpPr>
              <p:spPr bwMode="auto">
                <a:xfrm rot="-646224">
                  <a:off x="6446838" y="3852863"/>
                  <a:ext cx="647700" cy="23098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6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010400" y="4114800"/>
                  <a:ext cx="13716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dirty="0">
                      <a:solidFill>
                        <a:srgbClr val="CC00CC"/>
                      </a:solidFill>
                      <a:latin typeface="Calibri"/>
                      <a:cs typeface="Calibri"/>
                    </a:rPr>
                    <a:t>y=1  </a:t>
                  </a:r>
                  <a:r>
                    <a:rPr lang="en-US" dirty="0">
                      <a:latin typeface="Calibri"/>
                      <a:cs typeface="Calibri"/>
                    </a:rPr>
                    <a:t>(SPAM)</a:t>
                  </a:r>
                </a:p>
              </p:txBody>
            </p:sp>
            <p:sp>
              <p:nvSpPr>
                <p:cNvPr id="2766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724400" y="5562600"/>
                  <a:ext cx="13716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dirty="0">
                      <a:solidFill>
                        <a:srgbClr val="CC00CC"/>
                      </a:solidFill>
                      <a:latin typeface="Calibri"/>
                      <a:cs typeface="Calibri"/>
                    </a:rPr>
                    <a:t>y=0 </a:t>
                  </a:r>
                  <a:r>
                    <a:rPr lang="en-US" dirty="0">
                      <a:latin typeface="Calibri"/>
                      <a:cs typeface="Calibri"/>
                    </a:rPr>
                    <a:t>(HAM)</a:t>
                  </a:r>
                </a:p>
              </p:txBody>
            </p:sp>
            <p:sp>
              <p:nvSpPr>
                <p:cNvPr id="2" name="TextBox 1"/>
                <p:cNvSpPr txBox="1"/>
                <p:nvPr/>
              </p:nvSpPr>
              <p:spPr>
                <a:xfrm rot="3793198">
                  <a:off x="6346747" y="4563040"/>
                  <a:ext cx="9468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kern="0" dirty="0" err="1">
                      <a:solidFill>
                        <a:srgbClr val="CC00CC"/>
                      </a:solidFill>
                      <a:latin typeface="Calibri" pitchFamily="34" charset="0"/>
                    </a:rPr>
                    <a:t>w.x</a:t>
                  </a:r>
                  <a:r>
                    <a:rPr lang="en-US" sz="2400" kern="0" dirty="0">
                      <a:solidFill>
                        <a:srgbClr val="CC00CC"/>
                      </a:solidFill>
                      <a:latin typeface="Calibri" pitchFamily="34" charset="0"/>
                    </a:rPr>
                    <a:t>=0</a:t>
                  </a:r>
                  <a:r>
                    <a:rPr lang="en-US" sz="2400" kern="0" dirty="0">
                      <a:solidFill>
                        <a:srgbClr val="333399"/>
                      </a:solidFill>
                      <a:latin typeface="Calibri" pitchFamily="34" charset="0"/>
                    </a:rPr>
                    <a:t> </a:t>
                  </a:r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41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10076400" cy="5202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371600"/>
            <a:ext cx="1228572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41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12114" y="1371600"/>
            <a:ext cx="530998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Dear Stuart, I’m leaving </a:t>
            </a:r>
            <a:r>
              <a:rPr lang="en-US" dirty="0" err="1">
                <a:latin typeface="Courier"/>
                <a:cs typeface="Courier"/>
              </a:rPr>
              <a:t>Macrosoft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to return to academia. The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money</a:t>
            </a:r>
            <a:r>
              <a:rPr lang="en-US" dirty="0">
                <a:latin typeface="Courier"/>
                <a:cs typeface="Courier"/>
              </a:rPr>
              <a:t> is</a:t>
            </a:r>
          </a:p>
          <a:p>
            <a:r>
              <a:rPr lang="en-US" dirty="0">
                <a:latin typeface="Courier"/>
                <a:cs typeface="Courier"/>
              </a:rPr>
              <a:t>is great here but I prefer to be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free</a:t>
            </a:r>
          </a:p>
          <a:p>
            <a:r>
              <a:rPr lang="en-US" dirty="0">
                <a:latin typeface="Courier"/>
                <a:cs typeface="Courier"/>
              </a:rPr>
              <a:t>to do my own research; and I </a:t>
            </a:r>
            <a:r>
              <a:rPr lang="en-US" i="1" dirty="0">
                <a:latin typeface="Courier"/>
                <a:cs typeface="Courier"/>
              </a:rPr>
              <a:t>really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love teaching undergrads! </a:t>
            </a:r>
          </a:p>
          <a:p>
            <a:r>
              <a:rPr lang="en-US" dirty="0">
                <a:latin typeface="Courier"/>
                <a:cs typeface="Courier"/>
              </a:rPr>
              <a:t>Do I need to finish</a:t>
            </a:r>
          </a:p>
          <a:p>
            <a:r>
              <a:rPr lang="en-US" dirty="0">
                <a:latin typeface="Courier"/>
                <a:cs typeface="Courier"/>
              </a:rPr>
              <a:t>my BA first before applying?</a:t>
            </a:r>
          </a:p>
          <a:p>
            <a:r>
              <a:rPr lang="en-US" dirty="0">
                <a:latin typeface="Courier"/>
                <a:cs typeface="Courier"/>
              </a:rPr>
              <a:t>Best wishes</a:t>
            </a:r>
          </a:p>
          <a:p>
            <a:r>
              <a:rPr lang="en-US" dirty="0">
                <a:latin typeface="Courier"/>
                <a:cs typeface="Courier"/>
              </a:rPr>
              <a:t>Bill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953000" y="1754188"/>
            <a:ext cx="1676400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w</a:t>
            </a:r>
            <a:r>
              <a:rPr lang="en-US" sz="2000" baseline="-25000" dirty="0">
                <a:solidFill>
                  <a:srgbClr val="CC00CC"/>
                </a:solidFill>
                <a:latin typeface="Courier New" pitchFamily="49" charset="0"/>
              </a:rPr>
              <a:t>0</a:t>
            </a:r>
            <a:r>
              <a:rPr lang="en-US" sz="2000" dirty="0">
                <a:latin typeface="Courier New" pitchFamily="49" charset="0"/>
              </a:rPr>
              <a:t>    : -3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w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free</a:t>
            </a:r>
            <a:r>
              <a:rPr lang="en-US" sz="2000" dirty="0">
                <a:latin typeface="Courier New" pitchFamily="49" charset="0"/>
              </a:rPr>
              <a:t>  :  4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w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money</a:t>
            </a: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ourier New" pitchFamily="49" charset="0"/>
              </a:rPr>
              <a:t>:  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4800" y="1295400"/>
            <a:ext cx="4953000" cy="3354388"/>
            <a:chOff x="4648200" y="2971800"/>
            <a:chExt cx="4953000" cy="3354388"/>
          </a:xfrm>
        </p:grpSpPr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8229600" y="5729288"/>
              <a:ext cx="1371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free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648200" y="2971800"/>
              <a:ext cx="4038600" cy="3354388"/>
              <a:chOff x="4648200" y="2971800"/>
              <a:chExt cx="4038600" cy="3354388"/>
            </a:xfrm>
          </p:grpSpPr>
          <p:sp>
            <p:nvSpPr>
              <p:cNvPr id="9" name="Text Box 16"/>
              <p:cNvSpPr txBox="1">
                <a:spLocks noChangeArrowheads="1"/>
              </p:cNvSpPr>
              <p:nvPr/>
            </p:nvSpPr>
            <p:spPr bwMode="auto">
              <a:xfrm rot="-5400000">
                <a:off x="5212557" y="3474243"/>
                <a:ext cx="137160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>
                    <a:latin typeface="Calibri"/>
                    <a:cs typeface="Calibri"/>
                  </a:rPr>
                  <a:t>money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648200" y="3505200"/>
                <a:ext cx="4038600" cy="2820988"/>
                <a:chOff x="4724400" y="3505200"/>
                <a:chExt cx="4038600" cy="2820988"/>
              </a:xfrm>
            </p:grpSpPr>
            <p:sp>
              <p:nvSpPr>
                <p:cNvPr id="11" name="Line 6"/>
                <p:cNvSpPr>
                  <a:spLocks noChangeShapeType="1"/>
                </p:cNvSpPr>
                <p:nvPr/>
              </p:nvSpPr>
              <p:spPr bwMode="auto">
                <a:xfrm>
                  <a:off x="6400800" y="5638800"/>
                  <a:ext cx="23622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6400800" y="3505200"/>
                  <a:ext cx="0" cy="21336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6248400" y="5638800"/>
                  <a:ext cx="3810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0</a:t>
                  </a:r>
                </a:p>
              </p:txBody>
            </p:sp>
            <p:sp>
              <p:nvSpPr>
                <p:cNvPr id="1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7315200" y="5638800"/>
                  <a:ext cx="3810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6096000" y="5424488"/>
                  <a:ext cx="381000" cy="366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0</a:t>
                  </a:r>
                </a:p>
              </p:txBody>
            </p:sp>
            <p:sp>
              <p:nvSpPr>
                <p:cNvPr id="1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096000" y="4572000"/>
                  <a:ext cx="3810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6096000" y="3595688"/>
                  <a:ext cx="381000" cy="366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18" name="Freeform 13"/>
                <p:cNvSpPr>
                  <a:spLocks/>
                </p:cNvSpPr>
                <p:nvPr/>
              </p:nvSpPr>
              <p:spPr bwMode="auto">
                <a:xfrm rot="-1185043">
                  <a:off x="5791200" y="3962400"/>
                  <a:ext cx="1117600" cy="2363788"/>
                </a:xfrm>
                <a:custGeom>
                  <a:avLst/>
                  <a:gdLst>
                    <a:gd name="T0" fmla="*/ 2147483647 w 1510"/>
                    <a:gd name="T1" fmla="*/ 0 h 1197"/>
                    <a:gd name="T2" fmla="*/ 2147483647 w 1510"/>
                    <a:gd name="T3" fmla="*/ 2147483647 h 1197"/>
                    <a:gd name="T4" fmla="*/ 2147483647 w 1510"/>
                    <a:gd name="T5" fmla="*/ 2147483647 h 1197"/>
                    <a:gd name="T6" fmla="*/ 0 w 1510"/>
                    <a:gd name="T7" fmla="*/ 2147483647 h 1197"/>
                    <a:gd name="T8" fmla="*/ 2147483647 w 1510"/>
                    <a:gd name="T9" fmla="*/ 0 h 1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10"/>
                    <a:gd name="T16" fmla="*/ 0 h 1197"/>
                    <a:gd name="T17" fmla="*/ 1510 w 1510"/>
                    <a:gd name="T18" fmla="*/ 1197 h 1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10" h="1197">
                      <a:moveTo>
                        <a:pt x="1139" y="0"/>
                      </a:moveTo>
                      <a:lnTo>
                        <a:pt x="1510" y="1197"/>
                      </a:lnTo>
                      <a:lnTo>
                        <a:pt x="77" y="1101"/>
                      </a:lnTo>
                      <a:lnTo>
                        <a:pt x="0" y="3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3B00">
                        <a:alpha val="0"/>
                      </a:srgbClr>
                    </a:gs>
                    <a:gs pos="100000">
                      <a:srgbClr val="008000">
                        <a:alpha val="50000"/>
                      </a:srgb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14"/>
                <p:cNvSpPr>
                  <a:spLocks noChangeShapeType="1"/>
                </p:cNvSpPr>
                <p:nvPr/>
              </p:nvSpPr>
              <p:spPr bwMode="auto">
                <a:xfrm rot="-646224">
                  <a:off x="6446838" y="3852863"/>
                  <a:ext cx="647700" cy="23098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010400" y="4114800"/>
                  <a:ext cx="13716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dirty="0">
                      <a:solidFill>
                        <a:srgbClr val="CC00CC"/>
                      </a:solidFill>
                      <a:latin typeface="Calibri"/>
                      <a:cs typeface="Calibri"/>
                    </a:rPr>
                    <a:t>y=1  </a:t>
                  </a:r>
                  <a:r>
                    <a:rPr lang="en-US" dirty="0">
                      <a:latin typeface="Calibri"/>
                      <a:cs typeface="Calibri"/>
                    </a:rPr>
                    <a:t>(SPAM)</a:t>
                  </a:r>
                </a:p>
              </p:txBody>
            </p:sp>
            <p:sp>
              <p:nvSpPr>
                <p:cNvPr id="21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724400" y="5562600"/>
                  <a:ext cx="13716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dirty="0">
                      <a:solidFill>
                        <a:srgbClr val="CC00CC"/>
                      </a:solidFill>
                      <a:latin typeface="Calibri"/>
                      <a:cs typeface="Calibri"/>
                    </a:rPr>
                    <a:t>y=0 </a:t>
                  </a:r>
                  <a:r>
                    <a:rPr lang="en-US" dirty="0">
                      <a:latin typeface="Calibri"/>
                      <a:cs typeface="Calibri"/>
                    </a:rPr>
                    <a:t>(HAM)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 rot="3793198">
                  <a:off x="6346747" y="4563040"/>
                  <a:ext cx="9468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kern="0" dirty="0" err="1">
                      <a:solidFill>
                        <a:srgbClr val="CC00CC"/>
                      </a:solidFill>
                      <a:latin typeface="Calibri" pitchFamily="34" charset="0"/>
                    </a:rPr>
                    <a:t>w.x</a:t>
                  </a:r>
                  <a:r>
                    <a:rPr lang="en-US" sz="2400" kern="0" dirty="0">
                      <a:solidFill>
                        <a:srgbClr val="CC00CC"/>
                      </a:solidFill>
                      <a:latin typeface="Calibri" pitchFamily="34" charset="0"/>
                    </a:rPr>
                    <a:t>=0</a:t>
                  </a:r>
                  <a:r>
                    <a:rPr lang="en-US" sz="2400" kern="0" dirty="0">
                      <a:solidFill>
                        <a:srgbClr val="333399"/>
                      </a:solidFill>
                      <a:latin typeface="Calibri" pitchFamily="34" charset="0"/>
                    </a:rPr>
                    <a:t> </a:t>
                  </a:r>
                  <a:endParaRPr lang="en-US" dirty="0"/>
                </a:p>
              </p:txBody>
            </p:sp>
          </p:grpSp>
        </p:grpSp>
      </p:grp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953000" y="3022937"/>
            <a:ext cx="1676400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  <a:latin typeface="Courier New" pitchFamily="49" charset="0"/>
              </a:rPr>
              <a:t>0</a:t>
            </a:r>
            <a:r>
              <a:rPr lang="en-US" sz="2000" dirty="0">
                <a:latin typeface="Courier New" pitchFamily="49" charset="0"/>
              </a:rPr>
              <a:t>    :  1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free</a:t>
            </a:r>
            <a:r>
              <a:rPr lang="en-US" sz="2000" dirty="0">
                <a:latin typeface="Courier New" pitchFamily="49" charset="0"/>
              </a:rPr>
              <a:t>  :  1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money</a:t>
            </a: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ourier New" pitchFamily="49" charset="0"/>
              </a:rPr>
              <a:t>:  1</a:t>
            </a: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4953000" y="4470737"/>
            <a:ext cx="533400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CC00CC"/>
                </a:solidFill>
                <a:latin typeface="Courier New" pitchFamily="49" charset="0"/>
              </a:rPr>
              <a:t>w.x</a:t>
            </a:r>
            <a:r>
              <a:rPr lang="en-US" sz="2000" b="1" dirty="0">
                <a:solidFill>
                  <a:srgbClr val="CC00CC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= </a:t>
            </a:r>
            <a:r>
              <a:rPr lang="en-US" sz="2000" dirty="0">
                <a:latin typeface="Courier New" pitchFamily="49" charset="0"/>
              </a:rPr>
              <a:t>-3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1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 + 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4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1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 + 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2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1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 = 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25" name="Oval 24"/>
          <p:cNvSpPr/>
          <p:nvPr/>
        </p:nvSpPr>
        <p:spPr>
          <a:xfrm>
            <a:off x="2971800" y="2971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4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3" grpId="0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Updates</a:t>
            </a:r>
          </a:p>
        </p:txBody>
      </p:sp>
      <p:pic>
        <p:nvPicPr>
          <p:cNvPr id="93186" name="Picture 2" descr="C:\Users\Dan\Dropbox\Office\CS 188\Ketrina Art\Perceptron\WeightUpdat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739900"/>
            <a:ext cx="7772400" cy="3871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7139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Perceptron learning rule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3914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If true </a:t>
            </a:r>
            <a:r>
              <a:rPr lang="en-US" sz="2800" dirty="0">
                <a:solidFill>
                  <a:srgbClr val="CC00CC"/>
                </a:solidFill>
              </a:rPr>
              <a:t>y </a:t>
            </a:r>
            <a:r>
              <a:rPr lang="en-US" sz="2800" dirty="0">
                <a:solidFill>
                  <a:srgbClr val="CC00CC"/>
                </a:solidFill>
                <a:sym typeface="Symbol"/>
              </a:rPr>
              <a:t>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CC00CC"/>
                </a:solidFill>
              </a:rPr>
              <a:t>h</a:t>
            </a:r>
            <a:r>
              <a:rPr lang="en-US" sz="2800" b="1" baseline="-25000" dirty="0" err="1">
                <a:solidFill>
                  <a:srgbClr val="CC00CC"/>
                </a:solidFill>
              </a:rPr>
              <a:t>w</a:t>
            </a:r>
            <a:r>
              <a:rPr lang="en-US" sz="2800" dirty="0">
                <a:solidFill>
                  <a:srgbClr val="CC00CC"/>
                </a:solidFill>
              </a:rPr>
              <a:t>(</a:t>
            </a:r>
            <a:r>
              <a:rPr lang="en-US" sz="2800" b="1" dirty="0">
                <a:solidFill>
                  <a:srgbClr val="CC00CC"/>
                </a:solidFill>
              </a:rPr>
              <a:t>x</a:t>
            </a:r>
            <a:r>
              <a:rPr lang="en-US" sz="2800" dirty="0">
                <a:solidFill>
                  <a:srgbClr val="CC00CC"/>
                </a:solidFill>
              </a:rPr>
              <a:t>) </a:t>
            </a:r>
            <a:r>
              <a:rPr lang="en-US" sz="2800" dirty="0"/>
              <a:t> (an error), adjust the weights</a:t>
            </a:r>
          </a:p>
          <a:p>
            <a:pPr marL="342882" lvl="1" indent="-342882">
              <a:lnSpc>
                <a:spcPct val="90000"/>
              </a:lnSpc>
              <a:buClr>
                <a:schemeClr val="accent2"/>
              </a:buClr>
            </a:pPr>
            <a:r>
              <a:rPr lang="en-US" dirty="0"/>
              <a:t>If </a:t>
            </a:r>
            <a:r>
              <a:rPr lang="en-US" b="1" dirty="0" err="1">
                <a:solidFill>
                  <a:srgbClr val="CC00CC"/>
                </a:solidFill>
              </a:rPr>
              <a:t>w.x</a:t>
            </a:r>
            <a:r>
              <a:rPr lang="en-US" b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&lt; 0</a:t>
            </a:r>
            <a:r>
              <a:rPr lang="en-US" dirty="0"/>
              <a:t> </a:t>
            </a:r>
            <a:r>
              <a:rPr lang="en-US" dirty="0">
                <a:solidFill>
                  <a:srgbClr val="000090"/>
                </a:solidFill>
              </a:rPr>
              <a:t>but the output should be </a:t>
            </a:r>
            <a:r>
              <a:rPr lang="en-US" dirty="0">
                <a:solidFill>
                  <a:srgbClr val="CC00CC"/>
                </a:solidFill>
              </a:rPr>
              <a:t>y=1</a:t>
            </a:r>
          </a:p>
          <a:p>
            <a:pPr marL="742911" lvl="2" indent="-342882">
              <a:lnSpc>
                <a:spcPct val="90000"/>
              </a:lnSpc>
            </a:pPr>
            <a:r>
              <a:rPr lang="en-US" dirty="0">
                <a:solidFill>
                  <a:srgbClr val="000090"/>
                </a:solidFill>
              </a:rPr>
              <a:t>This is called a </a:t>
            </a:r>
            <a:r>
              <a:rPr lang="en-US" b="1" i="1" dirty="0">
                <a:solidFill>
                  <a:srgbClr val="FF0000"/>
                </a:solidFill>
              </a:rPr>
              <a:t>false negative</a:t>
            </a:r>
          </a:p>
          <a:p>
            <a:pPr marL="742911" lvl="2" indent="-342882">
              <a:lnSpc>
                <a:spcPct val="90000"/>
              </a:lnSpc>
            </a:pPr>
            <a:r>
              <a:rPr lang="en-US" dirty="0">
                <a:solidFill>
                  <a:srgbClr val="000090"/>
                </a:solidFill>
              </a:rPr>
              <a:t>Should </a:t>
            </a:r>
            <a:r>
              <a:rPr lang="en-US" b="1" i="1" dirty="0">
                <a:solidFill>
                  <a:srgbClr val="0000FF"/>
                </a:solidFill>
              </a:rPr>
              <a:t>increase</a:t>
            </a:r>
            <a:r>
              <a:rPr lang="en-US" dirty="0">
                <a:solidFill>
                  <a:srgbClr val="000090"/>
                </a:solidFill>
              </a:rPr>
              <a:t> weights on </a:t>
            </a:r>
            <a:r>
              <a:rPr lang="en-US" b="1" i="1" dirty="0">
                <a:solidFill>
                  <a:srgbClr val="0000FF"/>
                </a:solidFill>
              </a:rPr>
              <a:t>positive</a:t>
            </a:r>
            <a:r>
              <a:rPr lang="en-US" dirty="0">
                <a:solidFill>
                  <a:srgbClr val="000090"/>
                </a:solidFill>
              </a:rPr>
              <a:t> inputs</a:t>
            </a:r>
          </a:p>
          <a:p>
            <a:pPr marL="742911" lvl="2" indent="-342882">
              <a:lnSpc>
                <a:spcPct val="90000"/>
              </a:lnSpc>
            </a:pPr>
            <a:r>
              <a:rPr lang="en-US" dirty="0">
                <a:solidFill>
                  <a:srgbClr val="000090"/>
                </a:solidFill>
              </a:rPr>
              <a:t>Should </a:t>
            </a:r>
            <a:r>
              <a:rPr lang="en-US" b="1" i="1" dirty="0">
                <a:solidFill>
                  <a:srgbClr val="0000FF"/>
                </a:solidFill>
              </a:rPr>
              <a:t>decrease</a:t>
            </a:r>
            <a:r>
              <a:rPr lang="en-US" dirty="0">
                <a:solidFill>
                  <a:srgbClr val="000090"/>
                </a:solidFill>
              </a:rPr>
              <a:t> weights on </a:t>
            </a:r>
            <a:r>
              <a:rPr lang="en-US" b="1" i="1" dirty="0">
                <a:solidFill>
                  <a:srgbClr val="0000FF"/>
                </a:solidFill>
              </a:rPr>
              <a:t>negative</a:t>
            </a:r>
            <a:r>
              <a:rPr lang="en-US" dirty="0">
                <a:solidFill>
                  <a:srgbClr val="000090"/>
                </a:solidFill>
              </a:rPr>
              <a:t> inputs</a:t>
            </a:r>
          </a:p>
          <a:p>
            <a:pPr marL="342882" lvl="1" indent="-342882">
              <a:lnSpc>
                <a:spcPct val="90000"/>
              </a:lnSpc>
              <a:buClr>
                <a:schemeClr val="accent2"/>
              </a:buClr>
            </a:pPr>
            <a:r>
              <a:rPr lang="en-US" dirty="0"/>
              <a:t>If </a:t>
            </a:r>
            <a:r>
              <a:rPr lang="en-US" b="1" dirty="0" err="1">
                <a:solidFill>
                  <a:srgbClr val="CC00CC"/>
                </a:solidFill>
              </a:rPr>
              <a:t>w.x</a:t>
            </a:r>
            <a:r>
              <a:rPr lang="en-US" b="1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&gt; 0</a:t>
            </a:r>
            <a:r>
              <a:rPr lang="en-US" dirty="0"/>
              <a:t> </a:t>
            </a:r>
            <a:r>
              <a:rPr lang="en-US" dirty="0">
                <a:solidFill>
                  <a:srgbClr val="000090"/>
                </a:solidFill>
              </a:rPr>
              <a:t>but the output should be </a:t>
            </a:r>
            <a:r>
              <a:rPr lang="en-US" dirty="0">
                <a:solidFill>
                  <a:srgbClr val="CC00CC"/>
                </a:solidFill>
              </a:rPr>
              <a:t>y=0</a:t>
            </a:r>
          </a:p>
          <a:p>
            <a:pPr marL="742911" lvl="2" indent="-342882">
              <a:lnSpc>
                <a:spcPct val="90000"/>
              </a:lnSpc>
            </a:pPr>
            <a:r>
              <a:rPr lang="en-US" dirty="0">
                <a:solidFill>
                  <a:srgbClr val="000090"/>
                </a:solidFill>
              </a:rPr>
              <a:t>This is called a </a:t>
            </a:r>
            <a:r>
              <a:rPr lang="en-US" b="1" i="1" dirty="0">
                <a:solidFill>
                  <a:srgbClr val="FF0000"/>
                </a:solidFill>
              </a:rPr>
              <a:t>false positive</a:t>
            </a:r>
          </a:p>
          <a:p>
            <a:pPr marL="742911" lvl="2" indent="-342882">
              <a:lnSpc>
                <a:spcPct val="90000"/>
              </a:lnSpc>
            </a:pPr>
            <a:r>
              <a:rPr lang="en-US" dirty="0">
                <a:solidFill>
                  <a:srgbClr val="000090"/>
                </a:solidFill>
              </a:rPr>
              <a:t>Should </a:t>
            </a:r>
            <a:r>
              <a:rPr lang="en-US" b="1" i="1" dirty="0">
                <a:solidFill>
                  <a:srgbClr val="0000FF"/>
                </a:solidFill>
              </a:rPr>
              <a:t>decrease</a:t>
            </a:r>
            <a:r>
              <a:rPr lang="en-US" dirty="0">
                <a:solidFill>
                  <a:srgbClr val="000090"/>
                </a:solidFill>
              </a:rPr>
              <a:t> weights on </a:t>
            </a:r>
            <a:r>
              <a:rPr lang="en-US" b="1" i="1" dirty="0">
                <a:solidFill>
                  <a:srgbClr val="0000FF"/>
                </a:solidFill>
              </a:rPr>
              <a:t>positive</a:t>
            </a:r>
            <a:r>
              <a:rPr lang="en-US" dirty="0">
                <a:solidFill>
                  <a:srgbClr val="000090"/>
                </a:solidFill>
              </a:rPr>
              <a:t> inputs</a:t>
            </a:r>
          </a:p>
          <a:p>
            <a:pPr marL="742911" lvl="2" indent="-342882">
              <a:lnSpc>
                <a:spcPct val="90000"/>
              </a:lnSpc>
            </a:pPr>
            <a:r>
              <a:rPr lang="en-US" dirty="0">
                <a:solidFill>
                  <a:srgbClr val="000090"/>
                </a:solidFill>
              </a:rPr>
              <a:t>Should </a:t>
            </a:r>
            <a:r>
              <a:rPr lang="en-US" b="1" i="1" dirty="0">
                <a:solidFill>
                  <a:srgbClr val="0000FF"/>
                </a:solidFill>
              </a:rPr>
              <a:t>increase</a:t>
            </a:r>
            <a:r>
              <a:rPr lang="en-US" dirty="0">
                <a:solidFill>
                  <a:srgbClr val="000090"/>
                </a:solidFill>
              </a:rPr>
              <a:t> weights on </a:t>
            </a:r>
            <a:r>
              <a:rPr lang="en-US" b="1" i="1" dirty="0">
                <a:solidFill>
                  <a:srgbClr val="0000FF"/>
                </a:solidFill>
              </a:rPr>
              <a:t>negative</a:t>
            </a:r>
            <a:r>
              <a:rPr lang="en-US" dirty="0">
                <a:solidFill>
                  <a:srgbClr val="000090"/>
                </a:solidFill>
              </a:rPr>
              <a:t> inputs</a:t>
            </a:r>
            <a:endParaRPr lang="en-US" dirty="0">
              <a:solidFill>
                <a:srgbClr val="CC00CC"/>
              </a:solidFill>
            </a:endParaRPr>
          </a:p>
          <a:p>
            <a:pPr marL="342882" lvl="1" indent="-342882">
              <a:lnSpc>
                <a:spcPct val="90000"/>
              </a:lnSpc>
            </a:pPr>
            <a:r>
              <a:rPr lang="en-US" dirty="0">
                <a:solidFill>
                  <a:srgbClr val="000090"/>
                </a:solidFill>
              </a:rPr>
              <a:t>The </a:t>
            </a:r>
            <a:r>
              <a:rPr lang="en-US" b="1" i="1" dirty="0">
                <a:solidFill>
                  <a:srgbClr val="FF0000"/>
                </a:solidFill>
              </a:rPr>
              <a:t>perceptron learning rule </a:t>
            </a:r>
            <a:r>
              <a:rPr lang="en-US" dirty="0">
                <a:solidFill>
                  <a:srgbClr val="000090"/>
                </a:solidFill>
              </a:rPr>
              <a:t>does this:</a:t>
            </a:r>
          </a:p>
          <a:p>
            <a:pPr marL="742911" lvl="2" indent="-342882">
              <a:lnSpc>
                <a:spcPct val="90000"/>
              </a:lnSpc>
            </a:pPr>
            <a:r>
              <a:rPr lang="en-US" b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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b="1" dirty="0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 +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dirty="0">
                <a:solidFill>
                  <a:srgbClr val="CC00CC"/>
                </a:solidFill>
              </a:rPr>
              <a:t> (y – </a:t>
            </a:r>
            <a:r>
              <a:rPr lang="en-US" dirty="0" err="1">
                <a:solidFill>
                  <a:srgbClr val="CC00CC"/>
                </a:solidFill>
              </a:rPr>
              <a:t>h</a:t>
            </a:r>
            <a:r>
              <a:rPr lang="en-US" b="1" baseline="-25000" dirty="0" err="1">
                <a:solidFill>
                  <a:srgbClr val="CC00CC"/>
                </a:solidFill>
              </a:rPr>
              <a:t>w</a:t>
            </a:r>
            <a:r>
              <a:rPr lang="en-US" dirty="0">
                <a:solidFill>
                  <a:srgbClr val="CC00CC"/>
                </a:solidFill>
              </a:rPr>
              <a:t>(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r>
              <a:rPr lang="en-US" dirty="0">
                <a:solidFill>
                  <a:srgbClr val="CC00CC"/>
                </a:solidFill>
              </a:rPr>
              <a:t>)) </a:t>
            </a:r>
            <a:r>
              <a:rPr lang="en-US" b="1" dirty="0">
                <a:solidFill>
                  <a:srgbClr val="CC00CC"/>
                </a:solidFill>
              </a:rPr>
              <a:t>x</a:t>
            </a:r>
            <a:endParaRPr lang="en-US" dirty="0">
              <a:solidFill>
                <a:srgbClr val="CC00CC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7498" y="1447800"/>
            <a:ext cx="4794515" cy="1600200"/>
          </a:xfrm>
          <a:prstGeom prst="rect">
            <a:avLst/>
          </a:prstGeom>
          <a:noFill/>
        </p:spPr>
      </p:pic>
      <p:cxnSp>
        <p:nvCxnSpPr>
          <p:cNvPr id="3" name="Straight Connector 2"/>
          <p:cNvCxnSpPr/>
          <p:nvPr/>
        </p:nvCxnSpPr>
        <p:spPr>
          <a:xfrm>
            <a:off x="2286000" y="6096000"/>
            <a:ext cx="228600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67000" y="6096000"/>
            <a:ext cx="1219200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ular Callout 5"/>
          <p:cNvSpPr/>
          <p:nvPr/>
        </p:nvSpPr>
        <p:spPr>
          <a:xfrm>
            <a:off x="0" y="6291847"/>
            <a:ext cx="2819400" cy="533400"/>
          </a:xfrm>
          <a:prstGeom prst="wedgeRoundRectCallout">
            <a:avLst>
              <a:gd name="adj1" fmla="val 31626"/>
              <a:gd name="adj2" fmla="val -76130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 rate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505200" y="6324600"/>
            <a:ext cx="2819400" cy="533400"/>
          </a:xfrm>
          <a:prstGeom prst="wedgeRoundRectCallout">
            <a:avLst>
              <a:gd name="adj1" fmla="val -37369"/>
              <a:gd name="adj2" fmla="val -82157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+1, -1, or 0 (no error)</a:t>
            </a:r>
          </a:p>
        </p:txBody>
      </p:sp>
    </p:spTree>
    <p:extLst>
      <p:ext uri="{BB962C8B-B14F-4D97-AF65-F5344CB8AC3E}">
        <p14:creationId xmlns:p14="http://schemas.microsoft.com/office/powerpoint/2010/main" val="1492756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12114" y="1371600"/>
            <a:ext cx="544850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Dear Stuart, I wanted to let you know</a:t>
            </a:r>
          </a:p>
          <a:p>
            <a:r>
              <a:rPr lang="en-US" dirty="0">
                <a:latin typeface="Courier"/>
                <a:cs typeface="Courier"/>
              </a:rPr>
              <a:t>that I have decided to leave </a:t>
            </a:r>
            <a:r>
              <a:rPr lang="en-US" dirty="0" err="1">
                <a:latin typeface="Courier"/>
                <a:cs typeface="Courier"/>
              </a:rPr>
              <a:t>Macrosoft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and return to academia. The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money</a:t>
            </a:r>
            <a:r>
              <a:rPr lang="en-US" dirty="0">
                <a:latin typeface="Courier"/>
                <a:cs typeface="Courier"/>
              </a:rPr>
              <a:t> is</a:t>
            </a:r>
          </a:p>
          <a:p>
            <a:r>
              <a:rPr lang="en-US" dirty="0">
                <a:latin typeface="Courier"/>
                <a:cs typeface="Courier"/>
              </a:rPr>
              <a:t>is great here but I prefer to be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free</a:t>
            </a:r>
          </a:p>
          <a:p>
            <a:r>
              <a:rPr lang="en-US" dirty="0">
                <a:latin typeface="Courier"/>
                <a:cs typeface="Courier"/>
              </a:rPr>
              <a:t>to pursue more interesting research</a:t>
            </a:r>
          </a:p>
          <a:p>
            <a:r>
              <a:rPr lang="en-US" dirty="0">
                <a:latin typeface="Courier"/>
                <a:cs typeface="Courier"/>
              </a:rPr>
              <a:t>and I </a:t>
            </a:r>
            <a:r>
              <a:rPr lang="en-US" i="1" dirty="0">
                <a:latin typeface="Courier"/>
                <a:cs typeface="Courier"/>
              </a:rPr>
              <a:t>really</a:t>
            </a:r>
            <a:r>
              <a:rPr lang="en-US" dirty="0">
                <a:latin typeface="Courier"/>
                <a:cs typeface="Courier"/>
              </a:rPr>
              <a:t> love teaching</a:t>
            </a:r>
          </a:p>
          <a:p>
            <a:r>
              <a:rPr lang="en-US" dirty="0">
                <a:latin typeface="Courier"/>
                <a:cs typeface="Courier"/>
              </a:rPr>
              <a:t>undergraduates! Do I need to finish</a:t>
            </a:r>
          </a:p>
          <a:p>
            <a:r>
              <a:rPr lang="en-US" dirty="0">
                <a:latin typeface="Courier"/>
                <a:cs typeface="Courier"/>
              </a:rPr>
              <a:t>my BA first before applying?</a:t>
            </a:r>
          </a:p>
          <a:p>
            <a:r>
              <a:rPr lang="en-US" dirty="0">
                <a:latin typeface="Courier"/>
                <a:cs typeface="Courier"/>
              </a:rPr>
              <a:t>Best wishes</a:t>
            </a:r>
          </a:p>
          <a:p>
            <a:r>
              <a:rPr lang="en-US" dirty="0">
                <a:latin typeface="Courier"/>
                <a:cs typeface="Courier"/>
              </a:rPr>
              <a:t>Bill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953000" y="1754188"/>
            <a:ext cx="1676400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w</a:t>
            </a:r>
            <a:r>
              <a:rPr lang="en-US" sz="2000" baseline="-25000" dirty="0">
                <a:solidFill>
                  <a:srgbClr val="CC00CC"/>
                </a:solidFill>
                <a:latin typeface="Courier New" pitchFamily="49" charset="0"/>
              </a:rPr>
              <a:t>0</a:t>
            </a:r>
            <a:r>
              <a:rPr lang="en-US" sz="2000" dirty="0">
                <a:latin typeface="Courier New" pitchFamily="49" charset="0"/>
              </a:rPr>
              <a:t>    : -3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w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free</a:t>
            </a:r>
            <a:r>
              <a:rPr lang="en-US" sz="2000" dirty="0">
                <a:latin typeface="Courier New" pitchFamily="49" charset="0"/>
              </a:rPr>
              <a:t>  :  4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w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money</a:t>
            </a: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ourier New" pitchFamily="49" charset="0"/>
              </a:rPr>
              <a:t>:  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4800" y="1295400"/>
            <a:ext cx="4953000" cy="3354388"/>
            <a:chOff x="4648200" y="2971800"/>
            <a:chExt cx="4953000" cy="3354388"/>
          </a:xfrm>
        </p:grpSpPr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8229600" y="5729288"/>
              <a:ext cx="137160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free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648200" y="2971800"/>
              <a:ext cx="4038600" cy="3354388"/>
              <a:chOff x="4648200" y="2971800"/>
              <a:chExt cx="4038600" cy="3354388"/>
            </a:xfrm>
          </p:grpSpPr>
          <p:sp>
            <p:nvSpPr>
              <p:cNvPr id="9" name="Text Box 16"/>
              <p:cNvSpPr txBox="1">
                <a:spLocks noChangeArrowheads="1"/>
              </p:cNvSpPr>
              <p:nvPr/>
            </p:nvSpPr>
            <p:spPr bwMode="auto">
              <a:xfrm rot="-5400000">
                <a:off x="5212557" y="3474243"/>
                <a:ext cx="1371600" cy="366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>
                    <a:latin typeface="Calibri"/>
                    <a:cs typeface="Calibri"/>
                  </a:rPr>
                  <a:t>money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648200" y="3505200"/>
                <a:ext cx="4038600" cy="2820988"/>
                <a:chOff x="4724400" y="3505200"/>
                <a:chExt cx="4038600" cy="2820988"/>
              </a:xfrm>
            </p:grpSpPr>
            <p:sp>
              <p:nvSpPr>
                <p:cNvPr id="11" name="Line 6"/>
                <p:cNvSpPr>
                  <a:spLocks noChangeShapeType="1"/>
                </p:cNvSpPr>
                <p:nvPr/>
              </p:nvSpPr>
              <p:spPr bwMode="auto">
                <a:xfrm>
                  <a:off x="6400800" y="5638800"/>
                  <a:ext cx="236220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6400800" y="3505200"/>
                  <a:ext cx="0" cy="21336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6248400" y="5638800"/>
                  <a:ext cx="3810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0</a:t>
                  </a:r>
                </a:p>
              </p:txBody>
            </p:sp>
            <p:sp>
              <p:nvSpPr>
                <p:cNvPr id="1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7315200" y="5638800"/>
                  <a:ext cx="3810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5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6096000" y="5424488"/>
                  <a:ext cx="381000" cy="366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0</a:t>
                  </a:r>
                </a:p>
              </p:txBody>
            </p:sp>
            <p:sp>
              <p:nvSpPr>
                <p:cNvPr id="1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096000" y="4572000"/>
                  <a:ext cx="3810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6096000" y="3595688"/>
                  <a:ext cx="381000" cy="3667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/>
                    <a:t>2</a:t>
                  </a:r>
                </a:p>
              </p:txBody>
            </p:sp>
            <p:sp>
              <p:nvSpPr>
                <p:cNvPr id="18" name="Freeform 13"/>
                <p:cNvSpPr>
                  <a:spLocks/>
                </p:cNvSpPr>
                <p:nvPr/>
              </p:nvSpPr>
              <p:spPr bwMode="auto">
                <a:xfrm rot="-1185043">
                  <a:off x="5791200" y="3962400"/>
                  <a:ext cx="1117600" cy="2363788"/>
                </a:xfrm>
                <a:custGeom>
                  <a:avLst/>
                  <a:gdLst>
                    <a:gd name="T0" fmla="*/ 2147483647 w 1510"/>
                    <a:gd name="T1" fmla="*/ 0 h 1197"/>
                    <a:gd name="T2" fmla="*/ 2147483647 w 1510"/>
                    <a:gd name="T3" fmla="*/ 2147483647 h 1197"/>
                    <a:gd name="T4" fmla="*/ 2147483647 w 1510"/>
                    <a:gd name="T5" fmla="*/ 2147483647 h 1197"/>
                    <a:gd name="T6" fmla="*/ 0 w 1510"/>
                    <a:gd name="T7" fmla="*/ 2147483647 h 1197"/>
                    <a:gd name="T8" fmla="*/ 2147483647 w 1510"/>
                    <a:gd name="T9" fmla="*/ 0 h 1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10"/>
                    <a:gd name="T16" fmla="*/ 0 h 1197"/>
                    <a:gd name="T17" fmla="*/ 1510 w 1510"/>
                    <a:gd name="T18" fmla="*/ 1197 h 1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10" h="1197">
                      <a:moveTo>
                        <a:pt x="1139" y="0"/>
                      </a:moveTo>
                      <a:lnTo>
                        <a:pt x="1510" y="1197"/>
                      </a:lnTo>
                      <a:lnTo>
                        <a:pt x="77" y="1101"/>
                      </a:lnTo>
                      <a:lnTo>
                        <a:pt x="0" y="3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3B00">
                        <a:alpha val="0"/>
                      </a:srgbClr>
                    </a:gs>
                    <a:gs pos="100000">
                      <a:srgbClr val="008000">
                        <a:alpha val="50000"/>
                      </a:srgb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14"/>
                <p:cNvSpPr>
                  <a:spLocks noChangeShapeType="1"/>
                </p:cNvSpPr>
                <p:nvPr/>
              </p:nvSpPr>
              <p:spPr bwMode="auto">
                <a:xfrm rot="-646224">
                  <a:off x="6446838" y="3852863"/>
                  <a:ext cx="647700" cy="23098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010400" y="4114800"/>
                  <a:ext cx="13716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dirty="0">
                      <a:solidFill>
                        <a:srgbClr val="CC00CC"/>
                      </a:solidFill>
                      <a:latin typeface="Calibri"/>
                      <a:cs typeface="Calibri"/>
                    </a:rPr>
                    <a:t>y=1  </a:t>
                  </a:r>
                  <a:r>
                    <a:rPr lang="en-US" dirty="0">
                      <a:latin typeface="Calibri"/>
                      <a:cs typeface="Calibri"/>
                    </a:rPr>
                    <a:t>(SPAM)</a:t>
                  </a:r>
                </a:p>
              </p:txBody>
            </p:sp>
            <p:sp>
              <p:nvSpPr>
                <p:cNvPr id="21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724400" y="5562600"/>
                  <a:ext cx="1371600" cy="3667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dirty="0">
                      <a:solidFill>
                        <a:srgbClr val="CC00CC"/>
                      </a:solidFill>
                      <a:latin typeface="Calibri"/>
                      <a:cs typeface="Calibri"/>
                    </a:rPr>
                    <a:t>y=0 </a:t>
                  </a:r>
                  <a:r>
                    <a:rPr lang="en-US" dirty="0">
                      <a:latin typeface="Calibri"/>
                      <a:cs typeface="Calibri"/>
                    </a:rPr>
                    <a:t>(HAM)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 rot="3793198">
                  <a:off x="6346747" y="4563040"/>
                  <a:ext cx="9468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kern="0" dirty="0" err="1">
                      <a:solidFill>
                        <a:srgbClr val="CC00CC"/>
                      </a:solidFill>
                      <a:latin typeface="Calibri" pitchFamily="34" charset="0"/>
                    </a:rPr>
                    <a:t>w.x</a:t>
                  </a:r>
                  <a:r>
                    <a:rPr lang="en-US" sz="2400" kern="0" dirty="0">
                      <a:solidFill>
                        <a:srgbClr val="CC00CC"/>
                      </a:solidFill>
                      <a:latin typeface="Calibri" pitchFamily="34" charset="0"/>
                    </a:rPr>
                    <a:t>=0</a:t>
                  </a:r>
                  <a:r>
                    <a:rPr lang="en-US" sz="2400" kern="0" dirty="0">
                      <a:solidFill>
                        <a:srgbClr val="333399"/>
                      </a:solidFill>
                      <a:latin typeface="Calibri" pitchFamily="34" charset="0"/>
                    </a:rPr>
                    <a:t> </a:t>
                  </a:r>
                  <a:endParaRPr lang="en-US" dirty="0"/>
                </a:p>
              </p:txBody>
            </p:sp>
          </p:grpSp>
        </p:grpSp>
      </p:grp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4953000" y="3022937"/>
            <a:ext cx="1676400" cy="10156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baseline="-25000" dirty="0">
                <a:solidFill>
                  <a:srgbClr val="CC00CC"/>
                </a:solidFill>
                <a:latin typeface="Courier New" pitchFamily="49" charset="0"/>
              </a:rPr>
              <a:t>0</a:t>
            </a:r>
            <a:r>
              <a:rPr lang="en-US" sz="2000" dirty="0">
                <a:latin typeface="Courier New" pitchFamily="49" charset="0"/>
              </a:rPr>
              <a:t>    :  1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free</a:t>
            </a:r>
            <a:r>
              <a:rPr lang="en-US" sz="2000" dirty="0">
                <a:latin typeface="Courier New" pitchFamily="49" charset="0"/>
              </a:rPr>
              <a:t>  :  1</a:t>
            </a:r>
          </a:p>
          <a:p>
            <a:r>
              <a:rPr lang="en-US" sz="2000" dirty="0" err="1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baseline="-25000" dirty="0" err="1">
                <a:solidFill>
                  <a:srgbClr val="CC00CC"/>
                </a:solidFill>
                <a:latin typeface="Courier New" pitchFamily="49" charset="0"/>
              </a:rPr>
              <a:t>money</a:t>
            </a:r>
            <a:r>
              <a:rPr lang="en-US" sz="2000" dirty="0">
                <a:latin typeface="Courier New" pitchFamily="49" charset="0"/>
              </a:rPr>
              <a:t> 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ourier New" pitchFamily="49" charset="0"/>
              </a:rPr>
              <a:t>:  1</a:t>
            </a: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4953000" y="4470737"/>
            <a:ext cx="533400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CC00CC"/>
                </a:solidFill>
                <a:latin typeface="Calibri"/>
                <a:cs typeface="Calibri"/>
              </a:rPr>
              <a:t>w.x</a:t>
            </a:r>
            <a:r>
              <a:rPr lang="en-US" sz="2000" b="1" dirty="0">
                <a:solidFill>
                  <a:srgbClr val="CC00CC"/>
                </a:solidFill>
                <a:latin typeface="Courier New" pitchFamily="49" charset="0"/>
              </a:rPr>
              <a:t> 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= </a:t>
            </a:r>
            <a:r>
              <a:rPr lang="en-US" sz="2000" dirty="0">
                <a:latin typeface="Courier New" pitchFamily="49" charset="0"/>
              </a:rPr>
              <a:t>-3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1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 + 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4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1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 + 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2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1</a:t>
            </a:r>
            <a:r>
              <a:rPr lang="en-US" sz="2000" dirty="0">
                <a:solidFill>
                  <a:srgbClr val="CC00CC"/>
                </a:solidFill>
                <a:latin typeface="Courier New" pitchFamily="49" charset="0"/>
              </a:rPr>
              <a:t> = 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</a:rPr>
              <a:t>3</a:t>
            </a:r>
          </a:p>
        </p:txBody>
      </p:sp>
      <p:sp>
        <p:nvSpPr>
          <p:cNvPr id="25" name="Oval 24"/>
          <p:cNvSpPr/>
          <p:nvPr/>
        </p:nvSpPr>
        <p:spPr>
          <a:xfrm>
            <a:off x="2971800" y="2971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5257800"/>
            <a:ext cx="3733800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29" lvl="2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b="1" kern="0" dirty="0">
                <a:solidFill>
                  <a:srgbClr val="CC00CC"/>
                </a:solidFill>
                <a:latin typeface="Calibri" pitchFamily="34" charset="0"/>
              </a:rPr>
              <a:t>w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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 </a:t>
            </a:r>
            <a:r>
              <a:rPr lang="en-US" sz="2400" b="1" kern="0" dirty="0">
                <a:solidFill>
                  <a:srgbClr val="CC00CC"/>
                </a:solidFill>
                <a:latin typeface="Calibri" pitchFamily="34" charset="0"/>
              </a:rPr>
              <a:t>w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 + 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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 (y – </a:t>
            </a:r>
            <a:r>
              <a:rPr lang="en-US" sz="2400" kern="0" dirty="0" err="1">
                <a:solidFill>
                  <a:srgbClr val="CC00CC"/>
                </a:solidFill>
                <a:latin typeface="Calibri" pitchFamily="34" charset="0"/>
              </a:rPr>
              <a:t>h</a:t>
            </a:r>
            <a:r>
              <a:rPr lang="en-US" sz="2400" b="1" kern="0" baseline="-25000" dirty="0" err="1">
                <a:solidFill>
                  <a:srgbClr val="CC00CC"/>
                </a:solidFill>
                <a:latin typeface="Calibri" pitchFamily="34" charset="0"/>
              </a:rPr>
              <a:t>w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(</a:t>
            </a:r>
            <a:r>
              <a:rPr lang="en-US" sz="2400" b="1" kern="0" dirty="0">
                <a:solidFill>
                  <a:srgbClr val="CC00CC"/>
                </a:solidFill>
                <a:latin typeface="Calibri" pitchFamily="34" charset="0"/>
              </a:rPr>
              <a:t>x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)) </a:t>
            </a:r>
            <a:r>
              <a:rPr lang="en-US" sz="2400" b="1" kern="0" dirty="0">
                <a:solidFill>
                  <a:srgbClr val="CC00CC"/>
                </a:solidFill>
                <a:latin typeface="Calibri" pitchFamily="34" charset="0"/>
              </a:rPr>
              <a:t>x</a:t>
            </a:r>
          </a:p>
          <a:p>
            <a:pPr marL="400029" lvl="2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 = 0.5</a:t>
            </a:r>
            <a:endParaRPr lang="en-US" sz="2400" kern="0" dirty="0">
              <a:solidFill>
                <a:srgbClr val="CC00CC"/>
              </a:solidFill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5257800"/>
            <a:ext cx="5410200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29" lvl="2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b="1" kern="0" dirty="0">
                <a:solidFill>
                  <a:srgbClr val="CC00CC"/>
                </a:solidFill>
                <a:latin typeface="Calibri" pitchFamily="34" charset="0"/>
              </a:rPr>
              <a:t>w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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 (-3,4,2) + 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  <a:sym typeface="Symbol"/>
              </a:rPr>
              <a:t>0.5</a:t>
            </a: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 (0 – 1) (1,1,1)</a:t>
            </a:r>
          </a:p>
          <a:p>
            <a:pPr marL="400029" lvl="2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400" kern="0" dirty="0">
                <a:solidFill>
                  <a:srgbClr val="CC00CC"/>
                </a:solidFill>
                <a:latin typeface="Calibri" pitchFamily="34" charset="0"/>
              </a:rPr>
              <a:t>         = (-3.5,3.5,1.5)</a:t>
            </a: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 rot="20953776">
            <a:off x="2109121" y="1018579"/>
            <a:ext cx="963358" cy="390644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>
            <a:glow rad="101600">
              <a:srgbClr val="01FF08">
                <a:alpha val="75000"/>
              </a:srgbClr>
            </a:glo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Perceptron convergence theorem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learning problem is </a:t>
            </a:r>
            <a:r>
              <a:rPr lang="en-US" sz="2400" b="1" i="1" dirty="0">
                <a:solidFill>
                  <a:srgbClr val="FF0000"/>
                </a:solidFill>
              </a:rPr>
              <a:t>linearly separable</a:t>
            </a:r>
            <a:r>
              <a:rPr lang="en-US" sz="2400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there is some </a:t>
            </a:r>
            <a:r>
              <a:rPr lang="en-US" sz="2400" dirty="0" err="1"/>
              <a:t>hyperplane</a:t>
            </a:r>
            <a:r>
              <a:rPr lang="en-US" sz="2400" dirty="0"/>
              <a:t> exactly separating +</a:t>
            </a:r>
            <a:r>
              <a:rPr lang="en-US" sz="2400" dirty="0" err="1"/>
              <a:t>ve</a:t>
            </a:r>
            <a:r>
              <a:rPr lang="en-US" sz="2400" dirty="0"/>
              <a:t> from –</a:t>
            </a:r>
            <a:r>
              <a:rPr lang="en-US" sz="2400" dirty="0" err="1"/>
              <a:t>ve</a:t>
            </a:r>
            <a:r>
              <a:rPr lang="en-US" sz="2400" dirty="0"/>
              <a:t> examples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Convergence: if the training data are </a:t>
            </a:r>
            <a:r>
              <a:rPr lang="en-US" sz="2400" b="1" i="1" dirty="0">
                <a:solidFill>
                  <a:srgbClr val="0000FF"/>
                </a:solidFill>
              </a:rPr>
              <a:t>separable</a:t>
            </a:r>
            <a:r>
              <a:rPr lang="en-US" sz="2400" dirty="0"/>
              <a:t>, perceptron learning applied repeatedly to the training set will eventually converge to a perfect separator</a:t>
            </a:r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9067800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Non-Separable</a:t>
            </a:r>
          </a:p>
        </p:txBody>
      </p:sp>
    </p:spTree>
    <p:extLst>
      <p:ext uri="{BB962C8B-B14F-4D97-AF65-F5344CB8AC3E}">
        <p14:creationId xmlns:p14="http://schemas.microsoft.com/office/powerpoint/2010/main" val="2559160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Perceptron convergence theorem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learning problem is </a:t>
            </a:r>
            <a:r>
              <a:rPr lang="en-US" sz="2400" b="1" i="1" dirty="0">
                <a:solidFill>
                  <a:srgbClr val="FF0000"/>
                </a:solidFill>
              </a:rPr>
              <a:t>linearly separable</a:t>
            </a:r>
            <a:r>
              <a:rPr lang="en-US" sz="2400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there is some </a:t>
            </a:r>
            <a:r>
              <a:rPr lang="en-US" sz="2400" dirty="0" err="1"/>
              <a:t>hyperplane</a:t>
            </a:r>
            <a:r>
              <a:rPr lang="en-US" sz="2400" dirty="0"/>
              <a:t> exactly separating +</a:t>
            </a:r>
            <a:r>
              <a:rPr lang="en-US" sz="2400" dirty="0" err="1"/>
              <a:t>ve</a:t>
            </a:r>
            <a:r>
              <a:rPr lang="en-US" sz="2400" dirty="0"/>
              <a:t> from –</a:t>
            </a:r>
            <a:r>
              <a:rPr lang="en-US" sz="2400" dirty="0" err="1"/>
              <a:t>ve</a:t>
            </a:r>
            <a:r>
              <a:rPr lang="en-US" sz="2400" dirty="0"/>
              <a:t> examples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Convergence: if the training data are separable, perceptron learning applied repeatedly to the training set will eventually converge to a perfect separator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Convergence: if the training data are </a:t>
            </a:r>
            <a:r>
              <a:rPr lang="en-US" sz="2400" b="1" i="1" dirty="0">
                <a:solidFill>
                  <a:srgbClr val="0000FF"/>
                </a:solidFill>
              </a:rPr>
              <a:t>non-separable</a:t>
            </a:r>
            <a:r>
              <a:rPr lang="en-US" sz="2400" dirty="0"/>
              <a:t>, perceptron learning will converge to a minimum-error solution provided the learning rate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</a:t>
            </a:r>
            <a:r>
              <a:rPr lang="en-US" sz="2400" dirty="0"/>
              <a:t> is decayed appropriately (e.g.,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=1/t</a:t>
            </a:r>
            <a:r>
              <a:rPr lang="en-US" sz="2400" dirty="0"/>
              <a:t>)</a:t>
            </a:r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9067800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Non-Separable</a:t>
            </a:r>
          </a:p>
        </p:txBody>
      </p:sp>
    </p:spTree>
    <p:extLst>
      <p:ext uri="{BB962C8B-B14F-4D97-AF65-F5344CB8AC3E}">
        <p14:creationId xmlns:p14="http://schemas.microsoft.com/office/powerpoint/2010/main" val="119883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with fixed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endParaRPr lang="en-US" dirty="0"/>
          </a:p>
        </p:txBody>
      </p:sp>
      <p:pic>
        <p:nvPicPr>
          <p:cNvPr id="4" name="Picture 3" descr="earthquake-nois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0" y="1524000"/>
            <a:ext cx="6426200" cy="4491783"/>
          </a:xfrm>
          <a:prstGeom prst="rect">
            <a:avLst/>
          </a:prstGeom>
        </p:spPr>
      </p:pic>
      <p:pic>
        <p:nvPicPr>
          <p:cNvPr id="5" name="Picture 4" descr="perceptron-earthquake-noisy-training-error-curv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721771"/>
            <a:ext cx="5638800" cy="3917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71800" y="5943600"/>
                <a:ext cx="439735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71 examples, 100,000 updates</a:t>
                </a:r>
              </a:p>
              <a:p>
                <a:r>
                  <a:rPr lang="en-US" sz="2400" dirty="0"/>
                  <a:t>fixed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C00CC"/>
                        </a:solidFill>
                        <a:latin typeface="Cambria Math" charset="0"/>
                        <a:sym typeface="Symbol"/>
                      </a:rPr>
                      <m:t>𝛼</m:t>
                    </m:r>
                    <m:r>
                      <a:rPr lang="en-US" sz="2400" i="1" dirty="0" smtClean="0">
                        <a:solidFill>
                          <a:srgbClr val="CC00CC"/>
                        </a:solidFill>
                        <a:latin typeface="Cambria Math" charset="0"/>
                        <a:sym typeface="Symbol"/>
                      </a:rPr>
                      <m:t>=0.2</m:t>
                    </m:r>
                  </m:oMath>
                </a14:m>
                <a:r>
                  <a:rPr lang="en-US" sz="2400" dirty="0">
                    <a:sym typeface="Symbol"/>
                  </a:rPr>
                  <a:t>,</a:t>
                </a:r>
                <a:r>
                  <a:rPr lang="en-US" sz="2400" dirty="0"/>
                  <a:t> no convergence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943600"/>
                <a:ext cx="4397358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2219" t="-5147" r="-1248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716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learning with decaying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</a:t>
            </a:r>
            <a:endParaRPr lang="en-US" dirty="0"/>
          </a:p>
        </p:txBody>
      </p:sp>
      <p:pic>
        <p:nvPicPr>
          <p:cNvPr id="4" name="Picture 3" descr="earthquake-nois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0" y="1524000"/>
            <a:ext cx="6426200" cy="4491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71800" y="5943600"/>
                <a:ext cx="701422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71 examples, 100,000 updates</a:t>
                </a:r>
              </a:p>
              <a:p>
                <a:r>
                  <a:rPr lang="en-US" sz="2400" dirty="0"/>
                  <a:t>decaying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CC00CC"/>
                        </a:solidFill>
                        <a:latin typeface="Cambria Math" charset="0"/>
                        <a:sym typeface="Symbol"/>
                      </a:rPr>
                      <m:t>𝛼</m:t>
                    </m:r>
                    <m:r>
                      <a:rPr lang="en-US" sz="2400" i="1" dirty="0" smtClean="0">
                        <a:solidFill>
                          <a:srgbClr val="CC00CC"/>
                        </a:solidFill>
                        <a:latin typeface="Cambria Math" charset="0"/>
                        <a:sym typeface="Symbol"/>
                      </a:rPr>
                      <m:t>=1000/(1000+</m:t>
                    </m:r>
                    <m:r>
                      <a:rPr lang="en-US" sz="2400" i="1" dirty="0" smtClean="0">
                        <a:solidFill>
                          <a:srgbClr val="CC00CC"/>
                        </a:solidFill>
                        <a:latin typeface="Cambria Math" charset="0"/>
                        <a:sym typeface="Symbol"/>
                      </a:rPr>
                      <m:t>𝑡</m:t>
                    </m:r>
                    <m:r>
                      <a:rPr lang="en-US" sz="2400" i="1" dirty="0" smtClean="0">
                        <a:solidFill>
                          <a:srgbClr val="CC00CC"/>
                        </a:solidFill>
                        <a:latin typeface="Cambria Math" charset="0"/>
                        <a:sym typeface="Symbol"/>
                      </a:rPr>
                      <m:t>)</m:t>
                    </m:r>
                  </m:oMath>
                </a14:m>
                <a:r>
                  <a:rPr lang="en-US" sz="2400" dirty="0">
                    <a:sym typeface="Symbol"/>
                  </a:rPr>
                  <a:t>,</a:t>
                </a:r>
                <a:r>
                  <a:rPr lang="en-US" sz="2400" dirty="0"/>
                  <a:t> near-convergence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943600"/>
                <a:ext cx="7014228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391" t="-5147" r="-609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perceptron-earthquake-decay-training-error-curv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07" y="1749982"/>
            <a:ext cx="5598187" cy="38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8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 with the Perceptron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49530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Noise: if the data isn’t separable, weights might thrash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Averaging weight vectors over time can help (averaged perceptron)</a:t>
            </a:r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Mediocre generalization: finds a “barely” separating solution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Overtraining: test / held-out accuracy usually rises, then falls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Overtraining is a kind of overfitting</a:t>
            </a:r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endParaRPr lang="en-US" sz="2400"/>
          </a:p>
          <a:p>
            <a:pPr eaLnBrk="1" hangingPunct="1">
              <a:lnSpc>
                <a:spcPct val="80000"/>
              </a:lnSpc>
            </a:pPr>
            <a:endParaRPr lang="en-US" sz="240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0" y="4648200"/>
            <a:ext cx="2057400" cy="1881188"/>
            <a:chOff x="3552" y="1104"/>
            <a:chExt cx="1680" cy="1536"/>
          </a:xfrm>
        </p:grpSpPr>
        <p:sp>
          <p:nvSpPr>
            <p:cNvPr id="27739" name="Line 5"/>
            <p:cNvSpPr>
              <a:spLocks noChangeShapeType="1"/>
            </p:cNvSpPr>
            <p:nvPr/>
          </p:nvSpPr>
          <p:spPr bwMode="auto">
            <a:xfrm>
              <a:off x="3820" y="2385"/>
              <a:ext cx="13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6"/>
            <p:cNvSpPr>
              <a:spLocks noChangeShapeType="1"/>
            </p:cNvSpPr>
            <p:nvPr/>
          </p:nvSpPr>
          <p:spPr bwMode="auto">
            <a:xfrm flipV="1">
              <a:off x="3820" y="1226"/>
              <a:ext cx="0" cy="1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1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52" y="1360"/>
              <a:ext cx="132" cy="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2" name="Freeform 8"/>
            <p:cNvSpPr>
              <a:spLocks/>
            </p:cNvSpPr>
            <p:nvPr/>
          </p:nvSpPr>
          <p:spPr bwMode="auto">
            <a:xfrm>
              <a:off x="3833" y="1323"/>
              <a:ext cx="1233" cy="1049"/>
            </a:xfrm>
            <a:custGeom>
              <a:avLst/>
              <a:gdLst>
                <a:gd name="T0" fmla="*/ 0 w 1233"/>
                <a:gd name="T1" fmla="*/ 1049 h 1049"/>
                <a:gd name="T2" fmla="*/ 328 w 1233"/>
                <a:gd name="T3" fmla="*/ 198 h 1049"/>
                <a:gd name="T4" fmla="*/ 1012 w 1233"/>
                <a:gd name="T5" fmla="*/ 31 h 1049"/>
                <a:gd name="T6" fmla="*/ 1233 w 1233"/>
                <a:gd name="T7" fmla="*/ 10 h 10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3"/>
                <a:gd name="T13" fmla="*/ 0 h 1049"/>
                <a:gd name="T14" fmla="*/ 1233 w 1233"/>
                <a:gd name="T15" fmla="*/ 1049 h 10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3" h="1049">
                  <a:moveTo>
                    <a:pt x="0" y="1049"/>
                  </a:moveTo>
                  <a:cubicBezTo>
                    <a:pt x="55" y="907"/>
                    <a:pt x="160" y="367"/>
                    <a:pt x="328" y="198"/>
                  </a:cubicBezTo>
                  <a:cubicBezTo>
                    <a:pt x="496" y="29"/>
                    <a:pt x="861" y="62"/>
                    <a:pt x="1012" y="31"/>
                  </a:cubicBezTo>
                  <a:cubicBezTo>
                    <a:pt x="1163" y="0"/>
                    <a:pt x="1187" y="14"/>
                    <a:pt x="1233" y="10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3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64" y="1104"/>
              <a:ext cx="71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4" name="Freeform 10"/>
            <p:cNvSpPr>
              <a:spLocks/>
            </p:cNvSpPr>
            <p:nvPr/>
          </p:nvSpPr>
          <p:spPr bwMode="auto">
            <a:xfrm>
              <a:off x="3827" y="1537"/>
              <a:ext cx="1228" cy="829"/>
            </a:xfrm>
            <a:custGeom>
              <a:avLst/>
              <a:gdLst>
                <a:gd name="T0" fmla="*/ 0 w 1228"/>
                <a:gd name="T1" fmla="*/ 829 h 829"/>
                <a:gd name="T2" fmla="*/ 544 w 1228"/>
                <a:gd name="T3" fmla="*/ 113 h 829"/>
                <a:gd name="T4" fmla="*/ 1072 w 1228"/>
                <a:gd name="T5" fmla="*/ 151 h 829"/>
                <a:gd name="T6" fmla="*/ 1228 w 1228"/>
                <a:gd name="T7" fmla="*/ 216 h 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"/>
                <a:gd name="T13" fmla="*/ 0 h 829"/>
                <a:gd name="T14" fmla="*/ 1228 w 1228"/>
                <a:gd name="T15" fmla="*/ 829 h 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" h="829">
                  <a:moveTo>
                    <a:pt x="0" y="829"/>
                  </a:moveTo>
                  <a:cubicBezTo>
                    <a:pt x="91" y="710"/>
                    <a:pt x="365" y="226"/>
                    <a:pt x="544" y="113"/>
                  </a:cubicBezTo>
                  <a:cubicBezTo>
                    <a:pt x="723" y="0"/>
                    <a:pt x="958" y="134"/>
                    <a:pt x="1072" y="151"/>
                  </a:cubicBezTo>
                  <a:cubicBezTo>
                    <a:pt x="1186" y="168"/>
                    <a:pt x="1196" y="203"/>
                    <a:pt x="1228" y="216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5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59" y="2064"/>
              <a:ext cx="773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46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12" y="1872"/>
              <a:ext cx="368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7" name="Freeform 13"/>
            <p:cNvSpPr>
              <a:spLocks/>
            </p:cNvSpPr>
            <p:nvPr/>
          </p:nvSpPr>
          <p:spPr bwMode="auto">
            <a:xfrm>
              <a:off x="3827" y="1535"/>
              <a:ext cx="1244" cy="853"/>
            </a:xfrm>
            <a:custGeom>
              <a:avLst/>
              <a:gdLst>
                <a:gd name="T0" fmla="*/ 0 w 1244"/>
                <a:gd name="T1" fmla="*/ 853 h 853"/>
                <a:gd name="T2" fmla="*/ 447 w 1244"/>
                <a:gd name="T3" fmla="*/ 126 h 853"/>
                <a:gd name="T4" fmla="*/ 948 w 1244"/>
                <a:gd name="T5" fmla="*/ 99 h 853"/>
                <a:gd name="T6" fmla="*/ 1244 w 1244"/>
                <a:gd name="T7" fmla="*/ 158 h 8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4"/>
                <a:gd name="T13" fmla="*/ 0 h 853"/>
                <a:gd name="T14" fmla="*/ 1244 w 1244"/>
                <a:gd name="T15" fmla="*/ 853 h 8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" h="853">
                  <a:moveTo>
                    <a:pt x="0" y="853"/>
                  </a:moveTo>
                  <a:cubicBezTo>
                    <a:pt x="75" y="732"/>
                    <a:pt x="289" y="252"/>
                    <a:pt x="447" y="126"/>
                  </a:cubicBezTo>
                  <a:cubicBezTo>
                    <a:pt x="605" y="0"/>
                    <a:pt x="815" y="94"/>
                    <a:pt x="948" y="99"/>
                  </a:cubicBezTo>
                  <a:cubicBezTo>
                    <a:pt x="1081" y="104"/>
                    <a:pt x="1182" y="146"/>
                    <a:pt x="1244" y="158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8" name="Picture 1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66" y="2499"/>
              <a:ext cx="87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3" name="Group 15"/>
          <p:cNvGrpSpPr>
            <a:grpSpLocks/>
          </p:cNvGrpSpPr>
          <p:nvPr/>
        </p:nvGrpSpPr>
        <p:grpSpPr bwMode="auto">
          <a:xfrm>
            <a:off x="5470525" y="1676400"/>
            <a:ext cx="3292475" cy="1090613"/>
            <a:chOff x="3398" y="2400"/>
            <a:chExt cx="2074" cy="687"/>
          </a:xfrm>
        </p:grpSpPr>
        <p:grpSp>
          <p:nvGrpSpPr>
            <p:cNvPr id="27682" name="Group 16"/>
            <p:cNvGrpSpPr>
              <a:grpSpLocks/>
            </p:cNvGrpSpPr>
            <p:nvPr/>
          </p:nvGrpSpPr>
          <p:grpSpPr bwMode="auto">
            <a:xfrm>
              <a:off x="3398" y="2477"/>
              <a:ext cx="727" cy="587"/>
              <a:chOff x="3364" y="2169"/>
              <a:chExt cx="1248" cy="1008"/>
            </a:xfrm>
          </p:grpSpPr>
          <p:sp>
            <p:nvSpPr>
              <p:cNvPr id="27715" name="Line 17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6" name="Group 18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37" name="Line 1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7" name="Line 21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8" name="Line 22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9" name="Line 23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0" name="Line 24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21" name="Group 25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35" name="Line 2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28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33" name="Line 2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3" name="Group 31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31" name="Line 32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4" name="Group 34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29" name="Line 3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5" name="Group 37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27" name="Line 3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26" name="Line 40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3" name="Line 41"/>
            <p:cNvSpPr>
              <a:spLocks noChangeShapeType="1"/>
            </p:cNvSpPr>
            <p:nvPr/>
          </p:nvSpPr>
          <p:spPr bwMode="auto">
            <a:xfrm>
              <a:off x="3630" y="2536"/>
              <a:ext cx="551" cy="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42"/>
            <p:cNvSpPr>
              <a:spLocks noChangeShapeType="1"/>
            </p:cNvSpPr>
            <p:nvPr/>
          </p:nvSpPr>
          <p:spPr bwMode="auto">
            <a:xfrm flipH="1">
              <a:off x="3537" y="2400"/>
              <a:ext cx="242" cy="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43"/>
            <p:cNvSpPr>
              <a:spLocks noChangeShapeType="1"/>
            </p:cNvSpPr>
            <p:nvPr/>
          </p:nvSpPr>
          <p:spPr bwMode="auto">
            <a:xfrm flipH="1">
              <a:off x="3705" y="2691"/>
              <a:ext cx="218" cy="144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86" name="Group 44"/>
            <p:cNvGrpSpPr>
              <a:grpSpLocks/>
            </p:cNvGrpSpPr>
            <p:nvPr/>
          </p:nvGrpSpPr>
          <p:grpSpPr bwMode="auto">
            <a:xfrm>
              <a:off x="4689" y="2481"/>
              <a:ext cx="727" cy="587"/>
              <a:chOff x="3364" y="2169"/>
              <a:chExt cx="1248" cy="1008"/>
            </a:xfrm>
          </p:grpSpPr>
          <p:sp>
            <p:nvSpPr>
              <p:cNvPr id="27691" name="Line 45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2" name="Group 46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13" name="Line 4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93" name="Line 49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4" name="Line 50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5" name="Line 51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6" name="Line 52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7" name="Group 53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11" name="Line 5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8" name="Group 56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09" name="Line 5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9" name="Group 59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07" name="Line 60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Line 61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0" name="Group 62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05" name="Line 63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Line 64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1" name="Group 65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03" name="Line 6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02" name="Line 68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7" name="Line 69"/>
            <p:cNvSpPr>
              <a:spLocks noChangeShapeType="1"/>
            </p:cNvSpPr>
            <p:nvPr/>
          </p:nvSpPr>
          <p:spPr bwMode="auto">
            <a:xfrm>
              <a:off x="4921" y="2540"/>
              <a:ext cx="551" cy="1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0"/>
            <p:cNvSpPr>
              <a:spLocks noChangeShapeType="1"/>
            </p:cNvSpPr>
            <p:nvPr/>
          </p:nvSpPr>
          <p:spPr bwMode="auto">
            <a:xfrm flipH="1">
              <a:off x="4828" y="2404"/>
              <a:ext cx="242" cy="68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1"/>
            <p:cNvSpPr>
              <a:spLocks noChangeShapeType="1"/>
            </p:cNvSpPr>
            <p:nvPr/>
          </p:nvSpPr>
          <p:spPr bwMode="auto">
            <a:xfrm>
              <a:off x="4976" y="2461"/>
              <a:ext cx="238" cy="5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AutoShape 72"/>
            <p:cNvSpPr>
              <a:spLocks noChangeArrowheads="1"/>
            </p:cNvSpPr>
            <p:nvPr/>
          </p:nvSpPr>
          <p:spPr bwMode="auto">
            <a:xfrm>
              <a:off x="4364" y="2623"/>
              <a:ext cx="223" cy="247"/>
            </a:xfrm>
            <a:prstGeom prst="rightArrow">
              <a:avLst>
                <a:gd name="adj1" fmla="val 53843"/>
                <a:gd name="adj2" fmla="val 4484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3"/>
          <p:cNvGrpSpPr>
            <a:grpSpLocks/>
          </p:cNvGrpSpPr>
          <p:nvPr/>
        </p:nvGrpSpPr>
        <p:grpSpPr bwMode="auto">
          <a:xfrm>
            <a:off x="6324600" y="3200400"/>
            <a:ext cx="1295400" cy="1027113"/>
            <a:chOff x="3946" y="1392"/>
            <a:chExt cx="1331" cy="1056"/>
          </a:xfrm>
        </p:grpSpPr>
        <p:sp>
          <p:nvSpPr>
            <p:cNvPr id="27655" name="Line 74"/>
            <p:cNvSpPr>
              <a:spLocks noChangeShapeType="1"/>
            </p:cNvSpPr>
            <p:nvPr/>
          </p:nvSpPr>
          <p:spPr bwMode="auto">
            <a:xfrm>
              <a:off x="4282" y="1411"/>
              <a:ext cx="72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6" name="Group 75"/>
            <p:cNvGrpSpPr>
              <a:grpSpLocks/>
            </p:cNvGrpSpPr>
            <p:nvPr/>
          </p:nvGrpSpPr>
          <p:grpSpPr bwMode="auto">
            <a:xfrm>
              <a:off x="3946" y="1459"/>
              <a:ext cx="1280" cy="989"/>
              <a:chOff x="1065" y="2179"/>
              <a:chExt cx="1280" cy="989"/>
            </a:xfrm>
          </p:grpSpPr>
          <p:sp>
            <p:nvSpPr>
              <p:cNvPr id="27658" name="Line 76"/>
              <p:cNvSpPr>
                <a:spLocks noChangeShapeType="1"/>
              </p:cNvSpPr>
              <p:nvPr/>
            </p:nvSpPr>
            <p:spPr bwMode="auto">
              <a:xfrm>
                <a:off x="1305" y="261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59" name="Group 77"/>
              <p:cNvGrpSpPr>
                <a:grpSpLocks/>
              </p:cNvGrpSpPr>
              <p:nvPr/>
            </p:nvGrpSpPr>
            <p:grpSpPr bwMode="auto">
              <a:xfrm>
                <a:off x="2025" y="2419"/>
                <a:ext cx="96" cy="96"/>
                <a:chOff x="5040" y="1392"/>
                <a:chExt cx="96" cy="96"/>
              </a:xfrm>
            </p:grpSpPr>
            <p:sp>
              <p:nvSpPr>
                <p:cNvPr id="27680" name="Line 7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0" name="Line 80"/>
              <p:cNvSpPr>
                <a:spLocks noChangeShapeType="1"/>
              </p:cNvSpPr>
              <p:nvPr/>
            </p:nvSpPr>
            <p:spPr bwMode="auto">
              <a:xfrm>
                <a:off x="1305" y="289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1" name="Line 81"/>
              <p:cNvSpPr>
                <a:spLocks noChangeShapeType="1"/>
              </p:cNvSpPr>
              <p:nvPr/>
            </p:nvSpPr>
            <p:spPr bwMode="auto">
              <a:xfrm>
                <a:off x="1689" y="294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2" name="Line 82"/>
              <p:cNvSpPr>
                <a:spLocks noChangeShapeType="1"/>
              </p:cNvSpPr>
              <p:nvPr/>
            </p:nvSpPr>
            <p:spPr bwMode="auto">
              <a:xfrm>
                <a:off x="1065" y="270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3" name="Line 83"/>
              <p:cNvSpPr>
                <a:spLocks noChangeShapeType="1"/>
              </p:cNvSpPr>
              <p:nvPr/>
            </p:nvSpPr>
            <p:spPr bwMode="auto">
              <a:xfrm>
                <a:off x="1305" y="237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64" name="Group 84"/>
              <p:cNvGrpSpPr>
                <a:grpSpLocks/>
              </p:cNvGrpSpPr>
              <p:nvPr/>
            </p:nvGrpSpPr>
            <p:grpSpPr bwMode="auto">
              <a:xfrm>
                <a:off x="2121" y="2707"/>
                <a:ext cx="96" cy="96"/>
                <a:chOff x="5040" y="1392"/>
                <a:chExt cx="96" cy="96"/>
              </a:xfrm>
            </p:grpSpPr>
            <p:sp>
              <p:nvSpPr>
                <p:cNvPr id="27678" name="Line 8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5" name="Group 87"/>
              <p:cNvGrpSpPr>
                <a:grpSpLocks/>
              </p:cNvGrpSpPr>
              <p:nvPr/>
            </p:nvGrpSpPr>
            <p:grpSpPr bwMode="auto">
              <a:xfrm>
                <a:off x="1785" y="2371"/>
                <a:ext cx="96" cy="96"/>
                <a:chOff x="5040" y="1392"/>
                <a:chExt cx="96" cy="96"/>
              </a:xfrm>
            </p:grpSpPr>
            <p:sp>
              <p:nvSpPr>
                <p:cNvPr id="27676" name="Line 8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90"/>
              <p:cNvGrpSpPr>
                <a:grpSpLocks/>
              </p:cNvGrpSpPr>
              <p:nvPr/>
            </p:nvGrpSpPr>
            <p:grpSpPr bwMode="auto">
              <a:xfrm>
                <a:off x="1833" y="2179"/>
                <a:ext cx="96" cy="96"/>
                <a:chOff x="5040" y="1392"/>
                <a:chExt cx="96" cy="96"/>
              </a:xfrm>
            </p:grpSpPr>
            <p:sp>
              <p:nvSpPr>
                <p:cNvPr id="27674" name="Line 91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7" name="Group 93"/>
              <p:cNvGrpSpPr>
                <a:grpSpLocks/>
              </p:cNvGrpSpPr>
              <p:nvPr/>
            </p:nvGrpSpPr>
            <p:grpSpPr bwMode="auto">
              <a:xfrm>
                <a:off x="2121" y="2227"/>
                <a:ext cx="96" cy="96"/>
                <a:chOff x="5040" y="1392"/>
                <a:chExt cx="96" cy="96"/>
              </a:xfrm>
            </p:grpSpPr>
            <p:sp>
              <p:nvSpPr>
                <p:cNvPr id="27672" name="Line 9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8" name="Group 96"/>
              <p:cNvGrpSpPr>
                <a:grpSpLocks/>
              </p:cNvGrpSpPr>
              <p:nvPr/>
            </p:nvGrpSpPr>
            <p:grpSpPr bwMode="auto">
              <a:xfrm>
                <a:off x="2249" y="2471"/>
                <a:ext cx="96" cy="96"/>
                <a:chOff x="5040" y="1392"/>
                <a:chExt cx="96" cy="96"/>
              </a:xfrm>
            </p:grpSpPr>
            <p:sp>
              <p:nvSpPr>
                <p:cNvPr id="27670" name="Line 9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99"/>
              <p:cNvSpPr>
                <a:spLocks noChangeShapeType="1"/>
              </p:cNvSpPr>
              <p:nvPr/>
            </p:nvSpPr>
            <p:spPr bwMode="auto">
              <a:xfrm>
                <a:off x="1404" y="3168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7" name="Line 100"/>
            <p:cNvSpPr>
              <a:spLocks noChangeShapeType="1"/>
            </p:cNvSpPr>
            <p:nvPr/>
          </p:nvSpPr>
          <p:spPr bwMode="auto">
            <a:xfrm>
              <a:off x="4368" y="1392"/>
              <a:ext cx="909" cy="8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081" name="Picture 1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r="42694" b="43354"/>
          <a:stretch>
            <a:fillRect/>
          </a:stretch>
        </p:blipFill>
        <p:spPr bwMode="auto">
          <a:xfrm>
            <a:off x="9296401" y="1143000"/>
            <a:ext cx="2543886" cy="1676400"/>
          </a:xfrm>
          <a:prstGeom prst="rect">
            <a:avLst/>
          </a:prstGeom>
          <a:noFill/>
        </p:spPr>
      </p:pic>
      <p:pic>
        <p:nvPicPr>
          <p:cNvPr id="46082" name="Picture 2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57028" t="958" b="49042"/>
          <a:stretch>
            <a:fillRect/>
          </a:stretch>
        </p:blipFill>
        <p:spPr bwMode="auto">
          <a:xfrm>
            <a:off x="9525523" y="3052691"/>
            <a:ext cx="2056877" cy="1595509"/>
          </a:xfrm>
          <a:prstGeom prst="rect">
            <a:avLst/>
          </a:prstGeom>
          <a:noFill/>
        </p:spPr>
      </p:pic>
      <p:pic>
        <p:nvPicPr>
          <p:cNvPr id="46083" name="Picture 3" descr="C:\Users\Dan\Dropbox\Office\CS 188\Ketrina Art\Perceptron\PerceptronProblems.png"/>
          <p:cNvPicPr>
            <a:picLocks noChangeAspect="1" noChangeArrowheads="1"/>
          </p:cNvPicPr>
          <p:nvPr/>
        </p:nvPicPr>
        <p:blipFill>
          <a:blip r:embed="rId12" cstate="print"/>
          <a:srcRect l="23750" t="56958" r="22250"/>
          <a:stretch>
            <a:fillRect/>
          </a:stretch>
        </p:blipFill>
        <p:spPr bwMode="auto">
          <a:xfrm>
            <a:off x="9028188" y="4800600"/>
            <a:ext cx="2859012" cy="15192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79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</a:t>
            </a:r>
            <a:r>
              <a:rPr lang="en-US" dirty="0" err="1"/>
              <a:t>Perceptron</a:t>
            </a:r>
            <a:endParaRPr lang="en-US" dirty="0"/>
          </a:p>
        </p:txBody>
      </p:sp>
      <p:pic>
        <p:nvPicPr>
          <p:cNvPr id="95234" name="Picture 2" descr="C:\Users\Dan\Dropbox\Office\CS 188\Ketrina Art\Perceptron\Lecture21-Perceptr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6429" y="1447800"/>
            <a:ext cx="7901971" cy="4761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416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6AC8-34D8-2343-98BF-AEF61FCF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4634-B5A0-B94D-9898-83405624F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1397001"/>
            <a:ext cx="11963400" cy="4729164"/>
          </a:xfrm>
        </p:spPr>
        <p:txBody>
          <a:bodyPr/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Given training data of a list of attributes &amp; label </a:t>
            </a:r>
          </a:p>
          <a:p>
            <a:pPr lvl="1"/>
            <a:r>
              <a:rPr lang="en-US" dirty="0"/>
              <a:t>Hypothesis family H: decision trees</a:t>
            </a:r>
          </a:p>
          <a:p>
            <a:pPr lvl="1"/>
            <a:r>
              <a:rPr lang="en-US" dirty="0"/>
              <a:t>Find (approximately) the smallest decision tree that fits the training data</a:t>
            </a:r>
          </a:p>
          <a:p>
            <a:r>
              <a:rPr lang="en-US" dirty="0"/>
              <a:t>Iterative process to choose the next attribute to split on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9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Deterministic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E1A8A9-C36E-384E-8DC0-17099DCA34D9}"/>
              </a:ext>
            </a:extLst>
          </p:cNvPr>
          <p:cNvSpPr txBox="1"/>
          <p:nvPr/>
        </p:nvSpPr>
        <p:spPr>
          <a:xfrm>
            <a:off x="3106757" y="1251061"/>
            <a:ext cx="556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Even the best linear boundary makes at least one mistake</a:t>
            </a:r>
          </a:p>
        </p:txBody>
      </p:sp>
    </p:spTree>
    <p:extLst>
      <p:ext uri="{BB962C8B-B14F-4D97-AF65-F5344CB8AC3E}">
        <p14:creationId xmlns:p14="http://schemas.microsoft.com/office/powerpoint/2010/main" val="152577432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Probabilistic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5C2C12-5D16-2C42-A249-94A525942662}"/>
              </a:ext>
            </a:extLst>
          </p:cNvPr>
          <p:cNvSpPr txBox="1"/>
          <p:nvPr/>
        </p:nvSpPr>
        <p:spPr>
          <a:xfrm>
            <a:off x="7323510" y="2399743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64DBD5-6CBD-D246-8F0E-EC07690D253C}"/>
              </a:ext>
            </a:extLst>
          </p:cNvPr>
          <p:cNvCxnSpPr>
            <a:cxnSpLocks/>
          </p:cNvCxnSpPr>
          <p:nvPr/>
        </p:nvCxnSpPr>
        <p:spPr>
          <a:xfrm flipV="1">
            <a:off x="4836904" y="3046079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EDF36-EA0D-5D4A-91B1-2DEB5569A616}"/>
              </a:ext>
            </a:extLst>
          </p:cNvPr>
          <p:cNvCxnSpPr>
            <a:cxnSpLocks/>
          </p:cNvCxnSpPr>
          <p:nvPr/>
        </p:nvCxnSpPr>
        <p:spPr>
          <a:xfrm flipV="1">
            <a:off x="5330408" y="3478046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2AEB57-4FFD-FD4B-938E-02E2DDE377D6}"/>
              </a:ext>
            </a:extLst>
          </p:cNvPr>
          <p:cNvCxnSpPr>
            <a:cxnSpLocks/>
          </p:cNvCxnSpPr>
          <p:nvPr/>
        </p:nvCxnSpPr>
        <p:spPr>
          <a:xfrm flipV="1">
            <a:off x="3849896" y="2278734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FE8346-DFF0-8C46-8DF3-9C25F0FB263D}"/>
              </a:ext>
            </a:extLst>
          </p:cNvPr>
          <p:cNvCxnSpPr>
            <a:cxnSpLocks/>
          </p:cNvCxnSpPr>
          <p:nvPr/>
        </p:nvCxnSpPr>
        <p:spPr>
          <a:xfrm flipV="1">
            <a:off x="3356392" y="1935237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665F91-6FE0-AF4A-A242-58B9CD9E0659}"/>
              </a:ext>
            </a:extLst>
          </p:cNvPr>
          <p:cNvSpPr txBox="1"/>
          <p:nvPr/>
        </p:nvSpPr>
        <p:spPr>
          <a:xfrm>
            <a:off x="7897187" y="286885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3451B-DEE2-6141-8990-038256FEA59F}"/>
              </a:ext>
            </a:extLst>
          </p:cNvPr>
          <p:cNvSpPr txBox="1"/>
          <p:nvPr/>
        </p:nvSpPr>
        <p:spPr>
          <a:xfrm>
            <a:off x="8225252" y="342900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44FD86-17FE-874D-A180-F18F51531AC6}"/>
              </a:ext>
            </a:extLst>
          </p:cNvPr>
          <p:cNvSpPr txBox="1"/>
          <p:nvPr/>
        </p:nvSpPr>
        <p:spPr>
          <a:xfrm>
            <a:off x="6830006" y="19482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EB8DD-4AD4-9A41-B8B8-EA6AB209AD00}"/>
              </a:ext>
            </a:extLst>
          </p:cNvPr>
          <p:cNvSpPr txBox="1"/>
          <p:nvPr/>
        </p:nvSpPr>
        <p:spPr>
          <a:xfrm>
            <a:off x="6382995" y="151247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3270439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27" grpId="0"/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probabilistic decisions?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785600" cy="4729164"/>
          </a:xfrm>
        </p:spPr>
        <p:txBody>
          <a:bodyPr/>
          <a:lstStyle/>
          <a:p>
            <a:r>
              <a:rPr lang="en-US" dirty="0"/>
              <a:t>Perceptron scoring:</a:t>
            </a:r>
          </a:p>
          <a:p>
            <a:r>
              <a:rPr lang="en-US" dirty="0"/>
              <a:t>If 			        very positive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want probability going to 1</a:t>
            </a:r>
          </a:p>
          <a:p>
            <a:r>
              <a:rPr lang="en-US" dirty="0"/>
              <a:t>If  			        very negative </a:t>
            </a:r>
            <a:r>
              <a:rPr lang="en-US" dirty="0">
                <a:sym typeface="Wingdings" pitchFamily="2" charset="2"/>
              </a:rPr>
              <a:t> want probability going to 0</a:t>
            </a:r>
            <a:endParaRPr lang="en-US" dirty="0"/>
          </a:p>
          <a:p>
            <a:endParaRPr lang="en-US" dirty="0"/>
          </a:p>
          <a:p>
            <a:r>
              <a:rPr lang="en-US" dirty="0"/>
              <a:t>Sigmoid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5465-7267-6347-9424-88B3633D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76223"/>
            <a:ext cx="4499765" cy="299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23F1C-5C7B-CE4F-BF28-C4CD16C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18" y="1524000"/>
            <a:ext cx="2124364" cy="42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64371-E682-A849-9B7D-DC719B4D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7" y="2139824"/>
            <a:ext cx="1755673" cy="35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38DDA-CCD1-7340-B7B0-D4224D52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27" y="2743200"/>
            <a:ext cx="1755673" cy="353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9EC6E-012A-1F44-95D8-033BB9FE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27" y="5323114"/>
            <a:ext cx="2997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1D Example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620712" y="15398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620712" y="4555506"/>
            <a:ext cx="10720319" cy="16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AutoShape 9 1"/>
          <p:cNvSpPr>
            <a:spLocks noChangeArrowheads="1"/>
          </p:cNvSpPr>
          <p:nvPr/>
        </p:nvSpPr>
        <p:spPr bwMode="auto">
          <a:xfrm>
            <a:off x="6248404" y="4434482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9C142-B3BB-4272-B78D-9F1CB6366BF4}"/>
              </a:ext>
            </a:extLst>
          </p:cNvPr>
          <p:cNvCxnSpPr>
            <a:cxnSpLocks/>
          </p:cNvCxnSpPr>
          <p:nvPr/>
        </p:nvCxnSpPr>
        <p:spPr>
          <a:xfrm flipH="1" flipV="1">
            <a:off x="6991368" y="1633091"/>
            <a:ext cx="42132" cy="308704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1BB6FCD-4C2A-4E39-9C2A-5772590D11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728941"/>
            <a:ext cx="126503" cy="1143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6E096F-ACDE-4191-B8F3-A2AEFC928A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5" y="1274541"/>
            <a:ext cx="926674" cy="253006"/>
          </a:xfrm>
          <a:prstGeom prst="rect">
            <a:avLst/>
          </a:prstGeom>
        </p:spPr>
      </p:pic>
      <p:sp>
        <p:nvSpPr>
          <p:cNvPr id="38" name="AutoShape 17 1">
            <a:extLst>
              <a:ext uri="{FF2B5EF4-FFF2-40B4-BE49-F238E27FC236}">
                <a16:creationId xmlns:a16="http://schemas.microsoft.com/office/drawing/2014/main" id="{0B7DAB17-7790-47BD-8CCE-462769AF4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15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9 2">
            <a:extLst>
              <a:ext uri="{FF2B5EF4-FFF2-40B4-BE49-F238E27FC236}">
                <a16:creationId xmlns:a16="http://schemas.microsoft.com/office/drawing/2014/main" id="{A5A5C553-4E1D-4678-A41D-426F965D8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434481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9 3">
            <a:extLst>
              <a:ext uri="{FF2B5EF4-FFF2-40B4-BE49-F238E27FC236}">
                <a16:creationId xmlns:a16="http://schemas.microsoft.com/office/drawing/2014/main" id="{C48B35C4-44AF-40A5-8AE1-E6191FEAB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4434480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9 4">
            <a:extLst>
              <a:ext uri="{FF2B5EF4-FFF2-40B4-BE49-F238E27FC236}">
                <a16:creationId xmlns:a16="http://schemas.microsoft.com/office/drawing/2014/main" id="{051B5B45-23C7-434C-B90D-65E4131B6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170" y="4434479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AutoShape 9 5">
            <a:extLst>
              <a:ext uri="{FF2B5EF4-FFF2-40B4-BE49-F238E27FC236}">
                <a16:creationId xmlns:a16="http://schemas.microsoft.com/office/drawing/2014/main" id="{F2FB127E-51C1-4A24-9A48-2B8CD9CA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1" y="4434478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9 6">
            <a:extLst>
              <a:ext uri="{FF2B5EF4-FFF2-40B4-BE49-F238E27FC236}">
                <a16:creationId xmlns:a16="http://schemas.microsoft.com/office/drawing/2014/main" id="{5B9C823C-D476-4E45-94D9-9985F426B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2516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17 2">
            <a:extLst>
              <a:ext uri="{FF2B5EF4-FFF2-40B4-BE49-F238E27FC236}">
                <a16:creationId xmlns:a16="http://schemas.microsoft.com/office/drawing/2014/main" id="{EA7761CF-8B43-4414-AB2C-72D885B26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07" y="44300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17 3">
            <a:extLst>
              <a:ext uri="{FF2B5EF4-FFF2-40B4-BE49-F238E27FC236}">
                <a16:creationId xmlns:a16="http://schemas.microsoft.com/office/drawing/2014/main" id="{19F6DE87-0655-4F6A-9D41-3511E989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470" y="44323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17 4">
            <a:extLst>
              <a:ext uri="{FF2B5EF4-FFF2-40B4-BE49-F238E27FC236}">
                <a16:creationId xmlns:a16="http://schemas.microsoft.com/office/drawing/2014/main" id="{981588F0-D4B2-47D2-A31B-DAE6A3CB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461" y="4430052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17 5">
            <a:extLst>
              <a:ext uri="{FF2B5EF4-FFF2-40B4-BE49-F238E27FC236}">
                <a16:creationId xmlns:a16="http://schemas.microsoft.com/office/drawing/2014/main" id="{975B2F64-3724-404C-8E9E-DBD96A0C1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980" y="4425628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17 6">
            <a:extLst>
              <a:ext uri="{FF2B5EF4-FFF2-40B4-BE49-F238E27FC236}">
                <a16:creationId xmlns:a16="http://schemas.microsoft.com/office/drawing/2014/main" id="{AABB14D8-A008-4D79-BAB6-76735C4C4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853" y="4425627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7 7">
            <a:extLst>
              <a:ext uri="{FF2B5EF4-FFF2-40B4-BE49-F238E27FC236}">
                <a16:creationId xmlns:a16="http://schemas.microsoft.com/office/drawing/2014/main" id="{CBE8CA02-7959-4D22-81E7-406221E43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18" y="4425271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123D1F3-6916-4107-9FFE-CCBA2833C070}"/>
              </a:ext>
            </a:extLst>
          </p:cNvPr>
          <p:cNvSpPr/>
          <p:nvPr/>
        </p:nvSpPr>
        <p:spPr>
          <a:xfrm rot="5400000">
            <a:off x="9303115" y="3835799"/>
            <a:ext cx="242049" cy="215670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BA0040F5-A430-4A18-A306-3746A2F8E60F}"/>
              </a:ext>
            </a:extLst>
          </p:cNvPr>
          <p:cNvSpPr/>
          <p:nvPr/>
        </p:nvSpPr>
        <p:spPr>
          <a:xfrm rot="5400000">
            <a:off x="3432937" y="2651163"/>
            <a:ext cx="242049" cy="451712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4F2F5574-D8F6-464B-BEC4-5DE7CF24F990}"/>
              </a:ext>
            </a:extLst>
          </p:cNvPr>
          <p:cNvSpPr/>
          <p:nvPr/>
        </p:nvSpPr>
        <p:spPr>
          <a:xfrm rot="5400000">
            <a:off x="6933504" y="4196786"/>
            <a:ext cx="242049" cy="145243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59-791A-42B7-887F-CB225EFDBDCE}"/>
              </a:ext>
            </a:extLst>
          </p:cNvPr>
          <p:cNvSpPr txBox="1"/>
          <p:nvPr/>
        </p:nvSpPr>
        <p:spPr>
          <a:xfrm>
            <a:off x="2756306" y="506278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definitely blue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6ABA63-0DD2-4B0B-BE2D-89E98B1ABB0D}"/>
              </a:ext>
            </a:extLst>
          </p:cNvPr>
          <p:cNvSpPr txBox="1"/>
          <p:nvPr/>
        </p:nvSpPr>
        <p:spPr>
          <a:xfrm>
            <a:off x="8677781" y="507163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definitely red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200755-ACAF-4566-B6D0-F1E755CA78AF}"/>
              </a:ext>
            </a:extLst>
          </p:cNvPr>
          <p:cNvSpPr txBox="1"/>
          <p:nvPr/>
        </p:nvSpPr>
        <p:spPr>
          <a:xfrm>
            <a:off x="6506039" y="5071634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 sure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2AB1F62-8F02-4825-839B-15F86799AF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02259" y="2833070"/>
            <a:ext cx="2580356" cy="25300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75A60E9-55EA-4E70-9FA2-95A0A152FEB8}"/>
              </a:ext>
            </a:extLst>
          </p:cNvPr>
          <p:cNvSpPr/>
          <p:nvPr/>
        </p:nvSpPr>
        <p:spPr>
          <a:xfrm>
            <a:off x="3405467" y="2110737"/>
            <a:ext cx="8041340" cy="2283758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1340" h="2283758">
                <a:moveTo>
                  <a:pt x="0" y="2279724"/>
                </a:moveTo>
                <a:cubicBezTo>
                  <a:pt x="732866" y="2290928"/>
                  <a:pt x="1552014" y="2292050"/>
                  <a:pt x="2151529" y="2098188"/>
                </a:cubicBezTo>
                <a:cubicBezTo>
                  <a:pt x="2751044" y="1904326"/>
                  <a:pt x="3089461" y="1497553"/>
                  <a:pt x="3597088" y="1116553"/>
                </a:cubicBezTo>
                <a:cubicBezTo>
                  <a:pt x="4104715" y="735553"/>
                  <a:pt x="4617944" y="317573"/>
                  <a:pt x="5358653" y="134917"/>
                </a:cubicBezTo>
                <a:cubicBezTo>
                  <a:pt x="6099362" y="-47739"/>
                  <a:pt x="7486649" y="1567"/>
                  <a:pt x="8041340" y="206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4F86FE-C8BE-4243-B468-1E50E4F7FC5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01" y="4025314"/>
            <a:ext cx="1121761" cy="1813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19C371-34E4-484A-8C4A-F05A9A917F7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046" y="2317795"/>
            <a:ext cx="1121761" cy="1813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0763F2B-E8AC-4D7A-8AA0-BF7D4F2848F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1486">
            <a:off x="7488240" y="2707970"/>
            <a:ext cx="926674" cy="25300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C908A01-4511-47D1-88D2-FC30D928ED8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07" y="5893909"/>
            <a:ext cx="3116850" cy="53649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999C17-3B0D-4C03-B154-0402BC3FEF99}"/>
              </a:ext>
            </a:extLst>
          </p:cNvPr>
          <p:cNvCxnSpPr/>
          <p:nvPr/>
        </p:nvCxnSpPr>
        <p:spPr>
          <a:xfrm flipH="1">
            <a:off x="7562740" y="5867400"/>
            <a:ext cx="100975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FA227EA-B98A-412D-B8A6-7B35DDC6B7FD}"/>
              </a:ext>
            </a:extLst>
          </p:cNvPr>
          <p:cNvSpPr txBox="1"/>
          <p:nvPr/>
        </p:nvSpPr>
        <p:spPr>
          <a:xfrm>
            <a:off x="8572499" y="5648843"/>
            <a:ext cx="269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increases exponentially as we move away from boundary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365409-BAA7-4D8F-A967-125D25DDA53D}"/>
              </a:ext>
            </a:extLst>
          </p:cNvPr>
          <p:cNvSpPr txBox="1"/>
          <p:nvPr/>
        </p:nvSpPr>
        <p:spPr>
          <a:xfrm>
            <a:off x="9753600" y="6179885"/>
            <a:ext cx="2694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normalizer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A3112B3-A519-46DF-93B0-FC51E6892D5B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8249066" y="6280905"/>
            <a:ext cx="1504534" cy="3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85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  <p:bldP spid="7" grpId="0" animBg="1"/>
      <p:bldP spid="51" grpId="0" animBg="1"/>
      <p:bldP spid="53" grpId="0" animBg="1"/>
      <p:bldP spid="9" grpId="0"/>
      <p:bldP spid="55" grpId="0"/>
      <p:bldP spid="56" grpId="0"/>
      <p:bldP spid="20" grpId="0" animBg="1"/>
      <p:bldP spid="29" grpId="0"/>
      <p:bldP spid="7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i="1" dirty="0"/>
              <a:t>Soft</a:t>
            </a:r>
            <a:r>
              <a:rPr lang="en-US" dirty="0"/>
              <a:t> Max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620712" y="15398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620712" y="4555506"/>
            <a:ext cx="10720319" cy="16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AutoShape 9 1"/>
          <p:cNvSpPr>
            <a:spLocks noChangeArrowheads="1"/>
          </p:cNvSpPr>
          <p:nvPr/>
        </p:nvSpPr>
        <p:spPr bwMode="auto">
          <a:xfrm>
            <a:off x="6248404" y="4434482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DBF414-8E32-493C-92B3-9E82C78D4C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728941"/>
            <a:ext cx="126503" cy="114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1DCF40-B672-4F79-8213-9EF3E8A74F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5" y="1274541"/>
            <a:ext cx="926674" cy="253006"/>
          </a:xfrm>
          <a:prstGeom prst="rect">
            <a:avLst/>
          </a:prstGeom>
        </p:spPr>
      </p:pic>
      <p:sp>
        <p:nvSpPr>
          <p:cNvPr id="38" name="AutoShape 17 1">
            <a:extLst>
              <a:ext uri="{FF2B5EF4-FFF2-40B4-BE49-F238E27FC236}">
                <a16:creationId xmlns:a16="http://schemas.microsoft.com/office/drawing/2014/main" id="{0B7DAB17-7790-47BD-8CCE-462769AF4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15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9 2">
            <a:extLst>
              <a:ext uri="{FF2B5EF4-FFF2-40B4-BE49-F238E27FC236}">
                <a16:creationId xmlns:a16="http://schemas.microsoft.com/office/drawing/2014/main" id="{A5A5C553-4E1D-4678-A41D-426F965D8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434481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9 3">
            <a:extLst>
              <a:ext uri="{FF2B5EF4-FFF2-40B4-BE49-F238E27FC236}">
                <a16:creationId xmlns:a16="http://schemas.microsoft.com/office/drawing/2014/main" id="{C48B35C4-44AF-40A5-8AE1-E6191FEAB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4434480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9 4">
            <a:extLst>
              <a:ext uri="{FF2B5EF4-FFF2-40B4-BE49-F238E27FC236}">
                <a16:creationId xmlns:a16="http://schemas.microsoft.com/office/drawing/2014/main" id="{051B5B45-23C7-434C-B90D-65E4131B6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170" y="4434479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AutoShape 9 5">
            <a:extLst>
              <a:ext uri="{FF2B5EF4-FFF2-40B4-BE49-F238E27FC236}">
                <a16:creationId xmlns:a16="http://schemas.microsoft.com/office/drawing/2014/main" id="{F2FB127E-51C1-4A24-9A48-2B8CD9CA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1" y="4434478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9 6">
            <a:extLst>
              <a:ext uri="{FF2B5EF4-FFF2-40B4-BE49-F238E27FC236}">
                <a16:creationId xmlns:a16="http://schemas.microsoft.com/office/drawing/2014/main" id="{5B9C823C-D476-4E45-94D9-9985F426B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2516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17 2">
            <a:extLst>
              <a:ext uri="{FF2B5EF4-FFF2-40B4-BE49-F238E27FC236}">
                <a16:creationId xmlns:a16="http://schemas.microsoft.com/office/drawing/2014/main" id="{EA7761CF-8B43-4414-AB2C-72D885B26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07" y="44300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17 3">
            <a:extLst>
              <a:ext uri="{FF2B5EF4-FFF2-40B4-BE49-F238E27FC236}">
                <a16:creationId xmlns:a16="http://schemas.microsoft.com/office/drawing/2014/main" id="{19F6DE87-0655-4F6A-9D41-3511E989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470" y="44323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17 4">
            <a:extLst>
              <a:ext uri="{FF2B5EF4-FFF2-40B4-BE49-F238E27FC236}">
                <a16:creationId xmlns:a16="http://schemas.microsoft.com/office/drawing/2014/main" id="{981588F0-D4B2-47D2-A31B-DAE6A3CB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461" y="4430052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17 5">
            <a:extLst>
              <a:ext uri="{FF2B5EF4-FFF2-40B4-BE49-F238E27FC236}">
                <a16:creationId xmlns:a16="http://schemas.microsoft.com/office/drawing/2014/main" id="{975B2F64-3724-404C-8E9E-DBD96A0C1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980" y="4425628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17 6">
            <a:extLst>
              <a:ext uri="{FF2B5EF4-FFF2-40B4-BE49-F238E27FC236}">
                <a16:creationId xmlns:a16="http://schemas.microsoft.com/office/drawing/2014/main" id="{AABB14D8-A008-4D79-BAB6-76735C4C4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853" y="4425627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7 7">
            <a:extLst>
              <a:ext uri="{FF2B5EF4-FFF2-40B4-BE49-F238E27FC236}">
                <a16:creationId xmlns:a16="http://schemas.microsoft.com/office/drawing/2014/main" id="{CBE8CA02-7959-4D22-81E7-406221E43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18" y="4425271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75A60E9-55EA-4E70-9FA2-95A0A152FEB8}"/>
              </a:ext>
            </a:extLst>
          </p:cNvPr>
          <p:cNvSpPr/>
          <p:nvPr/>
        </p:nvSpPr>
        <p:spPr>
          <a:xfrm>
            <a:off x="3405467" y="2110737"/>
            <a:ext cx="8041340" cy="2283758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1340" h="2283758">
                <a:moveTo>
                  <a:pt x="0" y="2279724"/>
                </a:moveTo>
                <a:cubicBezTo>
                  <a:pt x="732866" y="2290928"/>
                  <a:pt x="1552014" y="2292050"/>
                  <a:pt x="2151529" y="2098188"/>
                </a:cubicBezTo>
                <a:cubicBezTo>
                  <a:pt x="2751044" y="1904326"/>
                  <a:pt x="3089461" y="1497553"/>
                  <a:pt x="3597088" y="1116553"/>
                </a:cubicBezTo>
                <a:cubicBezTo>
                  <a:pt x="4104715" y="735553"/>
                  <a:pt x="4617944" y="317573"/>
                  <a:pt x="5358653" y="134917"/>
                </a:cubicBezTo>
                <a:cubicBezTo>
                  <a:pt x="6099362" y="-47739"/>
                  <a:pt x="7486649" y="1567"/>
                  <a:pt x="8041340" y="206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EE5CA4-4BD8-40D7-8029-FFDA9D0F655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98" y="3720284"/>
            <a:ext cx="1796952" cy="53649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999C17-3B0D-4C03-B154-0402BC3FEF99}"/>
              </a:ext>
            </a:extLst>
          </p:cNvPr>
          <p:cNvCxnSpPr/>
          <p:nvPr/>
        </p:nvCxnSpPr>
        <p:spPr>
          <a:xfrm flipH="1">
            <a:off x="7334141" y="3572542"/>
            <a:ext cx="100975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2D96B2-675A-46B6-BD9C-03785585F54D}"/>
              </a:ext>
            </a:extLst>
          </p:cNvPr>
          <p:cNvSpPr/>
          <p:nvPr/>
        </p:nvSpPr>
        <p:spPr>
          <a:xfrm>
            <a:off x="3421770" y="2134438"/>
            <a:ext cx="8015458" cy="2274597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17941153"/>
              <a:gd name="connsiteY0" fmla="*/ 2238223 h 2242257"/>
              <a:gd name="connsiteX1" fmla="*/ 2151529 w 17941153"/>
              <a:gd name="connsiteY1" fmla="*/ 2056687 h 2242257"/>
              <a:gd name="connsiteX2" fmla="*/ 3597088 w 17941153"/>
              <a:gd name="connsiteY2" fmla="*/ 1075052 h 2242257"/>
              <a:gd name="connsiteX3" fmla="*/ 5358653 w 17941153"/>
              <a:gd name="connsiteY3" fmla="*/ 93416 h 2242257"/>
              <a:gd name="connsiteX4" fmla="*/ 17941153 w 17941153"/>
              <a:gd name="connsiteY4" fmla="*/ 53075 h 2242257"/>
              <a:gd name="connsiteX0" fmla="*/ 0 w 17941153"/>
              <a:gd name="connsiteY0" fmla="*/ 2213376 h 2217410"/>
              <a:gd name="connsiteX1" fmla="*/ 2151529 w 17941153"/>
              <a:gd name="connsiteY1" fmla="*/ 2031840 h 2217410"/>
              <a:gd name="connsiteX2" fmla="*/ 3597088 w 17941153"/>
              <a:gd name="connsiteY2" fmla="*/ 1050205 h 2217410"/>
              <a:gd name="connsiteX3" fmla="*/ 5358653 w 17941153"/>
              <a:gd name="connsiteY3" fmla="*/ 68569 h 2217410"/>
              <a:gd name="connsiteX4" fmla="*/ 17941153 w 17941153"/>
              <a:gd name="connsiteY4" fmla="*/ 28228 h 2217410"/>
              <a:gd name="connsiteX0" fmla="*/ 0 w 27068965"/>
              <a:gd name="connsiteY0" fmla="*/ 2273888 h 2275376"/>
              <a:gd name="connsiteX1" fmla="*/ 11279341 w 27068965"/>
              <a:gd name="connsiteY1" fmla="*/ 2031840 h 2275376"/>
              <a:gd name="connsiteX2" fmla="*/ 12724900 w 27068965"/>
              <a:gd name="connsiteY2" fmla="*/ 1050205 h 2275376"/>
              <a:gd name="connsiteX3" fmla="*/ 14486465 w 27068965"/>
              <a:gd name="connsiteY3" fmla="*/ 68569 h 2275376"/>
              <a:gd name="connsiteX4" fmla="*/ 27068965 w 27068965"/>
              <a:gd name="connsiteY4" fmla="*/ 28228 h 2275376"/>
              <a:gd name="connsiteX0" fmla="*/ 0 w 27068965"/>
              <a:gd name="connsiteY0" fmla="*/ 2273888 h 2274597"/>
              <a:gd name="connsiteX1" fmla="*/ 11279341 w 27068965"/>
              <a:gd name="connsiteY1" fmla="*/ 2031840 h 2274597"/>
              <a:gd name="connsiteX2" fmla="*/ 12724900 w 27068965"/>
              <a:gd name="connsiteY2" fmla="*/ 1050205 h 2274597"/>
              <a:gd name="connsiteX3" fmla="*/ 14486465 w 27068965"/>
              <a:gd name="connsiteY3" fmla="*/ 68569 h 2274597"/>
              <a:gd name="connsiteX4" fmla="*/ 27068965 w 27068965"/>
              <a:gd name="connsiteY4" fmla="*/ 28228 h 22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8965" h="2274597">
                <a:moveTo>
                  <a:pt x="0" y="2273888"/>
                </a:moveTo>
                <a:cubicBezTo>
                  <a:pt x="732866" y="2285092"/>
                  <a:pt x="10475469" y="2161828"/>
                  <a:pt x="11279341" y="2031840"/>
                </a:cubicBezTo>
                <a:cubicBezTo>
                  <a:pt x="12083213" y="1901852"/>
                  <a:pt x="12217273" y="1431205"/>
                  <a:pt x="12724900" y="1050205"/>
                </a:cubicBezTo>
                <a:cubicBezTo>
                  <a:pt x="13232527" y="669205"/>
                  <a:pt x="13685205" y="178387"/>
                  <a:pt x="14486465" y="68569"/>
                </a:cubicBezTo>
                <a:cubicBezTo>
                  <a:pt x="15287725" y="-41249"/>
                  <a:pt x="26514274" y="9177"/>
                  <a:pt x="27068965" y="2822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8BA883-D6C7-4E11-8CEB-44EE11D73D0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17822" y="2134437"/>
            <a:ext cx="7682944" cy="22559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06F8726-5174-4512-A219-BFCF40B404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73" y="1388820"/>
            <a:ext cx="1998137" cy="5745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030488-0C43-4122-8C2F-E398C6081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3" y="2310113"/>
            <a:ext cx="2402032" cy="5745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4E912F-CDD1-4F47-AA90-EE8844F8BC3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16" y="3448713"/>
            <a:ext cx="2357832" cy="2484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FE6FC27-A17B-4449-AECF-CD10A5686A6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07" y="5893909"/>
            <a:ext cx="3116850" cy="5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pPr lvl="5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798623-B533-7F46-AAD8-FF82D222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810000"/>
            <a:ext cx="8153400" cy="217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69FF1C-F68D-CD4A-9ACA-E444132D23F8}"/>
              </a:ext>
            </a:extLst>
          </p:cNvPr>
          <p:cNvSpPr txBox="1"/>
          <p:nvPr/>
        </p:nvSpPr>
        <p:spPr>
          <a:xfrm>
            <a:off x="304800" y="6269935"/>
            <a:ext cx="3681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5761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Deterministic Decision – Many Options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" name="Photo Editor Photo" r:id="rId3" imgW="4753639" imgH="3704762" progId="MSPhotoEd.3">
                    <p:embed/>
                  </p:oleObj>
                </mc:Choice>
                <mc:Fallback>
                  <p:oleObj name="Photo Editor Photo" r:id="rId3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"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" name="Photo Editor Photo" r:id="rId6" imgW="4753639" imgH="3704762" progId="MSPhotoEd.3">
                    <p:embed/>
                  </p:oleObj>
                </mc:Choice>
                <mc:Fallback>
                  <p:oleObj name="Photo Editor Photo" r:id="rId6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752600" y="30480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57830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Probabilistic Decision – Clear Preference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" name="Photo Editor Photo" r:id="rId3" imgW="4753639" imgH="3704762" progId="MSPhotoEd.3">
                    <p:embed/>
                  </p:oleObj>
                </mc:Choice>
                <mc:Fallback>
                  <p:oleObj name="Photo Editor Photo" r:id="rId3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"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0" name="Photo Editor Photo" r:id="rId6" imgW="4753639" imgH="3704762" progId="MSPhotoEd.3">
                    <p:embed/>
                  </p:oleObj>
                </mc:Choice>
                <mc:Fallback>
                  <p:oleObj name="Photo Editor Photo" r:id="rId6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866900" y="29771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C8AF-A888-D543-89A5-F0B2E4CB075B}"/>
              </a:ext>
            </a:extLst>
          </p:cNvPr>
          <p:cNvSpPr txBox="1"/>
          <p:nvPr/>
        </p:nvSpPr>
        <p:spPr>
          <a:xfrm>
            <a:off x="4100897" y="259395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1FBA1E-5971-8745-85AC-D2882A276614}"/>
              </a:ext>
            </a:extLst>
          </p:cNvPr>
          <p:cNvCxnSpPr>
            <a:cxnSpLocks/>
          </p:cNvCxnSpPr>
          <p:nvPr/>
        </p:nvCxnSpPr>
        <p:spPr>
          <a:xfrm flipV="1">
            <a:off x="1651447" y="28247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969804-2811-4847-AD43-1BB3DA1922DE}"/>
              </a:ext>
            </a:extLst>
          </p:cNvPr>
          <p:cNvCxnSpPr>
            <a:cxnSpLocks/>
          </p:cNvCxnSpPr>
          <p:nvPr/>
        </p:nvCxnSpPr>
        <p:spPr>
          <a:xfrm flipV="1">
            <a:off x="2110740" y="31242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600C48-E59D-3042-9F13-C10A5B446AAE}"/>
              </a:ext>
            </a:extLst>
          </p:cNvPr>
          <p:cNvSpPr txBox="1"/>
          <p:nvPr/>
        </p:nvSpPr>
        <p:spPr>
          <a:xfrm>
            <a:off x="4447984" y="296733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1B94D8-614A-9D45-963B-189573DE1630}"/>
              </a:ext>
            </a:extLst>
          </p:cNvPr>
          <p:cNvSpPr txBox="1"/>
          <p:nvPr/>
        </p:nvSpPr>
        <p:spPr>
          <a:xfrm>
            <a:off x="3621506" y="22945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077CC2-F265-F946-9580-71459AF292A5}"/>
              </a:ext>
            </a:extLst>
          </p:cNvPr>
          <p:cNvCxnSpPr>
            <a:cxnSpLocks/>
          </p:cNvCxnSpPr>
          <p:nvPr/>
        </p:nvCxnSpPr>
        <p:spPr>
          <a:xfrm flipV="1">
            <a:off x="7353300" y="3683480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D86B0-24E1-1348-9974-654FE9E4E770}"/>
              </a:ext>
            </a:extLst>
          </p:cNvPr>
          <p:cNvCxnSpPr>
            <a:cxnSpLocks/>
          </p:cNvCxnSpPr>
          <p:nvPr/>
        </p:nvCxnSpPr>
        <p:spPr>
          <a:xfrm flipV="1">
            <a:off x="6957060" y="3161058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D73D46-A55A-3D40-B633-D2235B03B14E}"/>
              </a:ext>
            </a:extLst>
          </p:cNvPr>
          <p:cNvSpPr txBox="1"/>
          <p:nvPr/>
        </p:nvSpPr>
        <p:spPr>
          <a:xfrm>
            <a:off x="10658243" y="307926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FA33DD-C0D8-234E-810C-749E285B35ED}"/>
              </a:ext>
            </a:extLst>
          </p:cNvPr>
          <p:cNvSpPr txBox="1"/>
          <p:nvPr/>
        </p:nvSpPr>
        <p:spPr>
          <a:xfrm>
            <a:off x="11005330" y="345264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5F8451-127E-554E-96E7-D566620C379F}"/>
              </a:ext>
            </a:extLst>
          </p:cNvPr>
          <p:cNvSpPr txBox="1"/>
          <p:nvPr/>
        </p:nvSpPr>
        <p:spPr>
          <a:xfrm>
            <a:off x="10178852" y="2779854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</p:spTree>
    <p:extLst>
      <p:ext uri="{BB962C8B-B14F-4D97-AF65-F5344CB8AC3E}">
        <p14:creationId xmlns:p14="http://schemas.microsoft.com/office/powerpoint/2010/main" val="122678177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Multiclass Logistic Regression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71600"/>
            <a:ext cx="7663021" cy="4525963"/>
          </a:xfrm>
        </p:spPr>
        <p:txBody>
          <a:bodyPr/>
          <a:lstStyle/>
          <a:p>
            <a:pPr eaLnBrk="1" hangingPunct="1"/>
            <a:r>
              <a:rPr lang="en-US" sz="2400" dirty="0"/>
              <a:t>Recall Perceptron:</a:t>
            </a:r>
          </a:p>
          <a:p>
            <a:pPr lvl="1" eaLnBrk="1" hangingPunct="1"/>
            <a:r>
              <a:rPr lang="en-US" sz="2000" dirty="0"/>
              <a:t>A weight vector for each class:</a:t>
            </a:r>
          </a:p>
          <a:p>
            <a:pPr lvl="1" eaLnBrk="1" hangingPunct="1"/>
            <a:endParaRPr lang="en-US" sz="1800" dirty="0"/>
          </a:p>
          <a:p>
            <a:pPr lvl="1" eaLnBrk="1" hangingPunct="1"/>
            <a:r>
              <a:rPr lang="en-US" sz="2000" dirty="0"/>
              <a:t>Score (activation) of a class y:</a:t>
            </a:r>
          </a:p>
          <a:p>
            <a:pPr lvl="1" eaLnBrk="1" hangingPunct="1"/>
            <a:endParaRPr lang="en-US" sz="1100" dirty="0"/>
          </a:p>
          <a:p>
            <a:pPr lvl="1" eaLnBrk="1" hangingPunct="1"/>
            <a:r>
              <a:rPr lang="en-US" sz="2000" dirty="0"/>
              <a:t>Prediction highest score wins</a:t>
            </a:r>
          </a:p>
          <a:p>
            <a:pPr lvl="1" eaLnBrk="1" hangingPunct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How to make the scores into probabilities? </a:t>
            </a:r>
          </a:p>
          <a:p>
            <a:endParaRPr lang="en-US" sz="2400" dirty="0"/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25523" y="25146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163050" y="15732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24400" y="31242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39250" y="12684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82050" y="33258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0450" y="3173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941887" y="1884363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10153650" y="16494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10382250" y="26400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9696450" y="26400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06050" y="16764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91650" y="28511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96650" y="26670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294841-EA58-6540-B947-20938E1FBC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0251" y="4869499"/>
            <a:ext cx="11381220" cy="955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4A082-2EAB-6746-AC77-10A6707493BB}"/>
              </a:ext>
            </a:extLst>
          </p:cNvPr>
          <p:cNvSpPr txBox="1"/>
          <p:nvPr/>
        </p:nvSpPr>
        <p:spPr>
          <a:xfrm>
            <a:off x="152400" y="632678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activations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60BA8-E5ED-8446-93A9-D6854AC57FED}"/>
              </a:ext>
            </a:extLst>
          </p:cNvPr>
          <p:cNvSpPr txBox="1"/>
          <p:nvPr/>
        </p:nvSpPr>
        <p:spPr>
          <a:xfrm>
            <a:off x="6443821" y="63267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activations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B3524F8-E0B3-8340-955D-C75B4C522349}"/>
              </a:ext>
            </a:extLst>
          </p:cNvPr>
          <p:cNvSpPr/>
          <p:nvPr/>
        </p:nvSpPr>
        <p:spPr>
          <a:xfrm rot="16200000">
            <a:off x="1032344" y="5229339"/>
            <a:ext cx="297670" cy="17524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7E6F4D8-AD56-5543-A764-C98B710D187F}"/>
              </a:ext>
            </a:extLst>
          </p:cNvPr>
          <p:cNvSpPr/>
          <p:nvPr/>
        </p:nvSpPr>
        <p:spPr>
          <a:xfrm rot="16200000">
            <a:off x="7141376" y="1508727"/>
            <a:ext cx="254862" cy="92364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27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5" grpId="0" animBg="1"/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/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176AA-A9C7-F94C-B7B9-16405F65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60801"/>
            <a:ext cx="6172200" cy="1446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84752-B84A-814D-AE16-6539E9066210}"/>
              </a:ext>
            </a:extLst>
          </p:cNvPr>
          <p:cNvSpPr txBox="1"/>
          <p:nvPr/>
        </p:nvSpPr>
        <p:spPr>
          <a:xfrm>
            <a:off x="304800" y="6269935"/>
            <a:ext cx="567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Multi-Class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68149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an attribute: Information 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71600"/>
            <a:ext cx="11633200" cy="1045882"/>
          </a:xfrm>
        </p:spPr>
        <p:txBody>
          <a:bodyPr/>
          <a:lstStyle/>
          <a:p>
            <a:r>
              <a:rPr lang="en-US" dirty="0"/>
              <a:t>Idea: measure contribution of attribute to increasing “purity” of labels in each subset of examples; find most distinguishing feature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81000" y="5507318"/>
            <a:ext cx="11379200" cy="104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Patrons is a better choice: gives </a:t>
            </a:r>
            <a:r>
              <a:rPr lang="en-US" b="1" i="1" dirty="0">
                <a:solidFill>
                  <a:srgbClr val="FF0000"/>
                </a:solidFill>
              </a:rPr>
              <a:t>information</a:t>
            </a:r>
            <a:r>
              <a:rPr lang="en-US" dirty="0"/>
              <a:t> about classification; more distinguishing 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0"/>
            <a:ext cx="12192000" cy="31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0"/>
            <a:ext cx="11379200" cy="5156199"/>
          </a:xfrm>
        </p:spPr>
        <p:txBody>
          <a:bodyPr/>
          <a:lstStyle/>
          <a:p>
            <a:r>
              <a:rPr lang="en-US" dirty="0"/>
              <a:t>Information answers questions </a:t>
            </a:r>
          </a:p>
          <a:p>
            <a:r>
              <a:rPr lang="en-US" dirty="0"/>
              <a:t>The more clueless I am about the answer initially, the more information is contained in the answer </a:t>
            </a:r>
          </a:p>
          <a:p>
            <a:r>
              <a:rPr lang="en-US" dirty="0"/>
              <a:t>Scale: </a:t>
            </a:r>
            <a:r>
              <a:rPr lang="en-US" dirty="0">
                <a:solidFill>
                  <a:srgbClr val="CC00CC"/>
                </a:solidFill>
              </a:rPr>
              <a:t>1 bit </a:t>
            </a:r>
            <a:r>
              <a:rPr lang="en-US" dirty="0"/>
              <a:t>= answer to Boolean question with prior </a:t>
            </a:r>
            <a:r>
              <a:rPr lang="en-US" dirty="0">
                <a:solidFill>
                  <a:srgbClr val="CC00CC"/>
                </a:solidFill>
              </a:rPr>
              <a:t>⟨0.5, 0.5⟩ </a:t>
            </a:r>
          </a:p>
          <a:p>
            <a:r>
              <a:rPr lang="en-US" dirty="0">
                <a:solidFill>
                  <a:srgbClr val="CC00CC"/>
                </a:solidFill>
              </a:rPr>
              <a:t>For a coin with probability p heads, entropy</a:t>
            </a:r>
            <a:br>
              <a:rPr lang="en-US" dirty="0">
                <a:solidFill>
                  <a:srgbClr val="CC00CC"/>
                </a:solidFill>
              </a:rPr>
            </a:br>
            <a:r>
              <a:rPr lang="en-US" dirty="0">
                <a:solidFill>
                  <a:srgbClr val="CC00CC"/>
                </a:solidFill>
              </a:rPr>
              <a:t>H( ⟨p,1-p⟩)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–</a:t>
            </a:r>
            <a:r>
              <a:rPr lang="en-US" dirty="0" err="1">
                <a:solidFill>
                  <a:srgbClr val="CC00CC"/>
                </a:solidFill>
                <a:sym typeface="Symbol"/>
              </a:rPr>
              <a:t>plog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p –(1-p)log (1-p)</a:t>
            </a:r>
            <a:r>
              <a:rPr lang="en-US" baseline="-25000" dirty="0">
                <a:sym typeface="Symbol"/>
              </a:rPr>
              <a:t> </a:t>
            </a:r>
            <a:endParaRPr lang="en-US" dirty="0"/>
          </a:p>
          <a:p>
            <a:r>
              <a:rPr lang="en-US" dirty="0">
                <a:solidFill>
                  <a:srgbClr val="000090"/>
                </a:solidFill>
              </a:rPr>
              <a:t>Convenient notation: </a:t>
            </a:r>
            <a:r>
              <a:rPr lang="en-US" dirty="0">
                <a:solidFill>
                  <a:srgbClr val="CC00CC"/>
                </a:solidFill>
              </a:rPr>
              <a:t>B(p) = H(⟨p,1-p⟩) </a:t>
            </a:r>
            <a:endParaRPr lang="en-US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2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B756-1692-0048-A414-337817B7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0850E-2D8E-0849-9B74-3A4A4D07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240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in an answer when prior is </a:t>
            </a:r>
            <a:r>
              <a:rPr lang="en-US" dirty="0">
                <a:solidFill>
                  <a:srgbClr val="CC00CC"/>
                </a:solidFill>
              </a:rPr>
              <a:t>⟨p</a:t>
            </a:r>
            <a:r>
              <a:rPr lang="en-US" baseline="-25000" dirty="0">
                <a:solidFill>
                  <a:srgbClr val="CC00CC"/>
                </a:solidFill>
              </a:rPr>
              <a:t>1</a:t>
            </a:r>
            <a:r>
              <a:rPr lang="en-US" dirty="0">
                <a:solidFill>
                  <a:srgbClr val="CC00CC"/>
                </a:solidFill>
              </a:rPr>
              <a:t>,…,</a:t>
            </a:r>
            <a:r>
              <a:rPr lang="en-US" dirty="0" err="1">
                <a:solidFill>
                  <a:srgbClr val="CC00CC"/>
                </a:solidFill>
              </a:rPr>
              <a:t>p</a:t>
            </a:r>
            <a:r>
              <a:rPr lang="en-US" baseline="-25000" dirty="0" err="1">
                <a:solidFill>
                  <a:srgbClr val="CC00CC"/>
                </a:solidFill>
              </a:rPr>
              <a:t>n</a:t>
            </a:r>
            <a:r>
              <a:rPr lang="en-US" dirty="0">
                <a:solidFill>
                  <a:srgbClr val="CC00CC"/>
                </a:solidFill>
              </a:rPr>
              <a:t>⟩ </a:t>
            </a:r>
            <a:r>
              <a:rPr lang="en-US" dirty="0"/>
              <a:t>is </a:t>
            </a:r>
          </a:p>
          <a:p>
            <a:pPr marL="457176" lvl="1" indent="0">
              <a:buNone/>
            </a:pPr>
            <a:r>
              <a:rPr lang="en-US" sz="3200" dirty="0">
                <a:solidFill>
                  <a:srgbClr val="CC00CC"/>
                </a:solidFill>
              </a:rPr>
              <a:t>H(⟨p</a:t>
            </a:r>
            <a:r>
              <a:rPr lang="en-US" sz="3200" baseline="-25000" dirty="0">
                <a:solidFill>
                  <a:srgbClr val="CC00CC"/>
                </a:solidFill>
              </a:rPr>
              <a:t>1</a:t>
            </a:r>
            <a:r>
              <a:rPr lang="en-US" sz="3200" dirty="0">
                <a:solidFill>
                  <a:srgbClr val="CC00CC"/>
                </a:solidFill>
              </a:rPr>
              <a:t>,…,</a:t>
            </a:r>
            <a:r>
              <a:rPr lang="en-US" sz="3200" dirty="0" err="1">
                <a:solidFill>
                  <a:srgbClr val="CC00CC"/>
                </a:solidFill>
              </a:rPr>
              <a:t>p</a:t>
            </a:r>
            <a:r>
              <a:rPr lang="en-US" sz="3200" baseline="-25000" dirty="0" err="1">
                <a:solidFill>
                  <a:srgbClr val="CC00CC"/>
                </a:solidFill>
              </a:rPr>
              <a:t>n</a:t>
            </a:r>
            <a:r>
              <a:rPr lang="en-US" sz="3200" dirty="0">
                <a:solidFill>
                  <a:srgbClr val="CC00CC"/>
                </a:solidFill>
              </a:rPr>
              <a:t>⟩) = </a:t>
            </a:r>
            <a:r>
              <a:rPr lang="en-US" sz="3600" dirty="0">
                <a:solidFill>
                  <a:srgbClr val="CC00CC"/>
                </a:solidFill>
                <a:sym typeface="Symbol"/>
              </a:rPr>
              <a:t></a:t>
            </a:r>
            <a:r>
              <a:rPr lang="en-US" sz="3200" baseline="-25000" dirty="0" err="1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 –p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dirty="0">
                <a:solidFill>
                  <a:srgbClr val="CC00CC"/>
                </a:solidFill>
                <a:sym typeface="Symbol"/>
              </a:rPr>
              <a:t> log p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i</a:t>
            </a:r>
            <a:r>
              <a:rPr lang="en-US" sz="3200" baseline="-25000" dirty="0">
                <a:sym typeface="Symbol"/>
              </a:rPr>
              <a:t> </a:t>
            </a:r>
            <a:endParaRPr lang="en-US" sz="3200" dirty="0">
              <a:sym typeface="Symbol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sym typeface="Symbol"/>
              </a:rPr>
              <a:t>This is the </a:t>
            </a:r>
            <a:r>
              <a:rPr lang="en-US" b="1" i="1" dirty="0">
                <a:solidFill>
                  <a:srgbClr val="FF3300"/>
                </a:solidFill>
                <a:sym typeface="Symbol"/>
              </a:rPr>
              <a:t>entropy</a:t>
            </a:r>
            <a:r>
              <a:rPr lang="en-US" dirty="0">
                <a:solidFill>
                  <a:srgbClr val="000000"/>
                </a:solidFill>
                <a:sym typeface="Symbol"/>
              </a:rPr>
              <a:t> of the prior</a:t>
            </a:r>
          </a:p>
          <a:p>
            <a:r>
              <a:rPr lang="en-US" dirty="0">
                <a:solidFill>
                  <a:srgbClr val="000000"/>
                </a:solidFill>
                <a:sym typeface="Symbol"/>
              </a:rPr>
              <a:t>Entropy was initially proposed in physics (thermodynamics)</a:t>
            </a:r>
          </a:p>
          <a:p>
            <a:r>
              <a:rPr lang="en-US" dirty="0">
                <a:solidFill>
                  <a:srgbClr val="000000"/>
                </a:solidFill>
                <a:sym typeface="Symbol"/>
              </a:rPr>
              <a:t>Shannon developed information theory, using entropy to measure information </a:t>
            </a:r>
          </a:p>
        </p:txBody>
      </p:sp>
    </p:spTree>
    <p:extLst>
      <p:ext uri="{BB962C8B-B14F-4D97-AF65-F5344CB8AC3E}">
        <p14:creationId xmlns:p14="http://schemas.microsoft.com/office/powerpoint/2010/main" val="135134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 from splitting on an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7001"/>
            <a:ext cx="12192000" cy="4729164"/>
          </a:xfrm>
        </p:spPr>
        <p:txBody>
          <a:bodyPr/>
          <a:lstStyle/>
          <a:p>
            <a:r>
              <a:rPr lang="en-US" dirty="0"/>
              <a:t>Suppose we have </a:t>
            </a:r>
            <a:r>
              <a:rPr lang="en-US" dirty="0">
                <a:solidFill>
                  <a:srgbClr val="CC00CC"/>
                </a:solidFill>
              </a:rPr>
              <a:t>p</a:t>
            </a:r>
            <a:r>
              <a:rPr lang="en-US" dirty="0"/>
              <a:t> positive and </a:t>
            </a:r>
            <a:r>
              <a:rPr lang="en-US" dirty="0">
                <a:solidFill>
                  <a:srgbClr val="CC00CC"/>
                </a:solidFill>
              </a:rPr>
              <a:t>n</a:t>
            </a:r>
            <a:r>
              <a:rPr lang="en-US" dirty="0"/>
              <a:t> negative examples at the root </a:t>
            </a:r>
          </a:p>
          <a:p>
            <a:pPr lvl="1"/>
            <a:r>
              <a:rPr lang="en-US" dirty="0"/>
              <a:t>=&gt;  ___________   bits needed to classify a new example</a:t>
            </a:r>
          </a:p>
          <a:p>
            <a:pPr lvl="1"/>
            <a:r>
              <a:rPr lang="en-US" dirty="0"/>
              <a:t>E.g., for 12 restaurant examples, </a:t>
            </a:r>
            <a:r>
              <a:rPr lang="en-US" dirty="0">
                <a:solidFill>
                  <a:srgbClr val="CC00CC"/>
                </a:solidFill>
              </a:rPr>
              <a:t>p = n = 6 </a:t>
            </a:r>
            <a:r>
              <a:rPr lang="en-US" dirty="0"/>
              <a:t>so we need </a:t>
            </a:r>
            <a:r>
              <a:rPr lang="en-US" dirty="0">
                <a:solidFill>
                  <a:srgbClr val="CC00CC"/>
                </a:solidFill>
              </a:rPr>
              <a:t>____ bit</a:t>
            </a:r>
          </a:p>
          <a:p>
            <a:r>
              <a:rPr lang="en-US" dirty="0"/>
              <a:t>An attribute splits the examples </a:t>
            </a:r>
            <a:r>
              <a:rPr lang="en-US" dirty="0">
                <a:solidFill>
                  <a:srgbClr val="CC00CC"/>
                </a:solidFill>
              </a:rPr>
              <a:t>E</a:t>
            </a:r>
            <a:r>
              <a:rPr lang="en-US" dirty="0"/>
              <a:t> into subsets </a:t>
            </a:r>
            <a:r>
              <a:rPr lang="en-US" dirty="0" err="1">
                <a:solidFill>
                  <a:srgbClr val="CC00CC"/>
                </a:solidFill>
              </a:rPr>
              <a:t>E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/>
              <a:t>, each of which (we hope) needs less information to complete the classification</a:t>
            </a:r>
          </a:p>
          <a:p>
            <a:pPr lvl="1"/>
            <a:r>
              <a:rPr lang="en-US" dirty="0"/>
              <a:t>For an example in </a:t>
            </a:r>
            <a:r>
              <a:rPr lang="en-US" dirty="0" err="1">
                <a:solidFill>
                  <a:srgbClr val="CC00CC"/>
                </a:solidFill>
              </a:rPr>
              <a:t>E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dirty="0"/>
              <a:t>we expect to need __________ more bits</a:t>
            </a:r>
          </a:p>
          <a:p>
            <a:pPr lvl="1"/>
            <a:r>
              <a:rPr lang="en-US" dirty="0"/>
              <a:t>Probability a new example goes into </a:t>
            </a:r>
            <a:r>
              <a:rPr lang="en-US" dirty="0" err="1">
                <a:solidFill>
                  <a:srgbClr val="CC00CC"/>
                </a:solidFill>
              </a:rPr>
              <a:t>E</a:t>
            </a:r>
            <a:r>
              <a:rPr lang="en-US" baseline="-25000" dirty="0" err="1">
                <a:solidFill>
                  <a:srgbClr val="CC00CC"/>
                </a:solidFill>
              </a:rPr>
              <a:t>k</a:t>
            </a:r>
            <a:r>
              <a:rPr lang="en-US" dirty="0"/>
              <a:t> is </a:t>
            </a:r>
          </a:p>
          <a:p>
            <a:pPr lvl="1"/>
            <a:endParaRPr lang="en-US" i="1" dirty="0">
              <a:solidFill>
                <a:srgbClr val="0000FF"/>
              </a:solidFill>
            </a:endParaRPr>
          </a:p>
          <a:p>
            <a:pPr lvl="1"/>
            <a:r>
              <a:rPr lang="en-US" i="1" dirty="0">
                <a:solidFill>
                  <a:srgbClr val="0000FF"/>
                </a:solidFill>
              </a:rPr>
              <a:t>Expected</a:t>
            </a:r>
            <a:r>
              <a:rPr lang="en-US" dirty="0"/>
              <a:t> number of bits needed after split is </a:t>
            </a:r>
          </a:p>
          <a:p>
            <a:pPr lvl="1"/>
            <a:r>
              <a:rPr lang="en-US" dirty="0"/>
              <a:t>Information gain =___________________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519578"/>
            <a:ext cx="1524000" cy="528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00" y="4495800"/>
            <a:ext cx="2908300" cy="739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5388114"/>
            <a:ext cx="3608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4000" dirty="0">
                <a:solidFill>
                  <a:srgbClr val="CC00CC"/>
                </a:solidFill>
                <a:sym typeface="Symbol"/>
              </a:rPr>
              <a:t>____________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4643735"/>
            <a:ext cx="241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>
                <a:solidFill>
                  <a:srgbClr val="CC00CC"/>
                </a:solidFill>
              </a:rPr>
              <a:t>_____________</a:t>
            </a:r>
          </a:p>
        </p:txBody>
      </p:sp>
    </p:spTree>
    <p:extLst>
      <p:ext uri="{BB962C8B-B14F-4D97-AF65-F5344CB8AC3E}">
        <p14:creationId xmlns:p14="http://schemas.microsoft.com/office/powerpoint/2010/main" val="28001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592"/>
  <p:tag name="DEFAULTHEIGHT" val="4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activation}_w(x) = \sum_i w_i \cdot f_i(x) = w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1"/>
  <p:tag name="PICTUREFILESIZE" val="223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0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5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3"/>
  <p:tag name="PICTUREFILESIZE" val="19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iteration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4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graphicx}&#10;\begin{document}&#10;\def\argmax{\mathop{\rm arg\,max}}&#10;\rotatebox{0}{$k$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"/>
  <p:tag name="PICTUREFILESIZE" val="9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00394"/>
  <p:tag name="ORIGINALWIDTH" val="49.8043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x$&#10;&#10;\end{document}"/>
  <p:tag name="IGUANATEXSIZE" val="20"/>
  <p:tag name="IGUANATEXCURSOR" val="201"/>
  <p:tag name="TRANSPARENCY" val="True"/>
  <p:tag name="FILENAME" val=""/>
  <p:tag name="INPUTTYPE" val="0"/>
  <p:tag name="LATEXENGINEID" val="1"/>
  <p:tag name="TEMPFOLDER" val="c:\temp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015.888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blue}) = P(\text{red}) = 0.5$&#10;&#10;\end{document}"/>
  <p:tag name="IGUANATEXSIZE" val="20"/>
  <p:tag name="IGUANATEXCURSOR" val="235"/>
  <p:tag name="TRANSPARENCY" val="True"/>
  <p:tag name="FILENAME" val=""/>
  <p:tag name="INPUTTYPE" val="0"/>
  <p:tag name="LATEXENGINEID" val="1"/>
  <p:tag name="TEMPFOLDER" val="c:\temp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40622"/>
  <p:tag name="ORIGINALWIDTH" val="441.638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lmost $0.0$&#10;&#10;\end{document}"/>
  <p:tag name="IGUANATEXSIZE" val="20"/>
  <p:tag name="IGUANATEXCURSOR" val="210"/>
  <p:tag name="TRANSPARENCY" val="True"/>
  <p:tag name="FILENAME" val=""/>
  <p:tag name="INPUTTYPE" val="0"/>
  <p:tag name="LATEXENGINEID" val="1"/>
  <p:tag name="TEMPFOLDER" val="c:\temp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40622"/>
  <p:tag name="ORIGINALWIDTH" val="441.638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lmost $1.0$&#10;&#10;\end{document}"/>
  <p:tag name="IGUANATEXSIZE" val="20"/>
  <p:tag name="IGUANATEXCURSOR" val="207"/>
  <p:tag name="TRANSPARENCY" val="True"/>
  <p:tag name="FILENAME" val=""/>
  <p:tag name="INPUTTYPE" val="0"/>
  <p:tag name="LATEXENGINEID" val="1"/>
  <p:tag name="TEMPFOLDER" val="c:\temp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1227.10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\text{red}|x) = \frac{e^{w_\text{red} \cdot x}}{e^{w_\text{red} \cdot x} + e^{w_\text{blue} \cdot x}}&#10;\]&#10;&#10;\end{document}"/>
  <p:tag name="IGUANATEXSIZE" val="20"/>
  <p:tag name="IGUANATEXCURSOR" val="215"/>
  <p:tag name="TRANSPARENCY" val="True"/>
  <p:tag name="FILENAME" val=""/>
  <p:tag name="INPUTTYPE" val="0"/>
  <p:tag name="LATEXENGINEID" val="1"/>
  <p:tag name="TEMPFOLDER" val="c:\temp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00394"/>
  <p:tag name="ORIGINALWIDTH" val="49.8043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x$&#10;&#10;\end{document}"/>
  <p:tag name="IGUANATEXSIZE" val="20"/>
  <p:tag name="IGUANATEXCURSOR" val="199"/>
  <p:tag name="TRANSPARENCY" val="True"/>
  <p:tag name="FILENAME" val=""/>
  <p:tag name="INPUTTYPE" val="0"/>
  <p:tag name="LATEXENGINEID" val="1"/>
  <p:tag name="TEMPFOLDER" val="c:\temp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707.4614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w_\text{red} \cdot x}}{e^{w_\text{red} \cdot x} + e^{w_\text{blue} \cdot x}}&#10;\]&#10;&#10;\end{document}"/>
  <p:tag name="IGUANATEXSIZE" val="20"/>
  <p:tag name="IGUANATEXCURSOR" val="256"/>
  <p:tag name="TRANSPARENCY" val="True"/>
  <p:tag name="FILENAME" val=""/>
  <p:tag name="INPUTTYPE" val="0"/>
  <p:tag name="LATEXENGINEID" val="1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.2196"/>
  <p:tag name="ORIGINALWIDTH" val="786.6682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5 w_\text{red} \cdot x}}{e^{5 w_\text{red} \cdot x} + e^{5 w_\text{blue} \cdot x}}&#10;\]&#10;&#10;\end{document}"/>
  <p:tag name="IGUANATEXSIZE" val="20"/>
  <p:tag name="IGUANATEXCURSOR" val="232"/>
  <p:tag name="TRANSPARENCY" val="True"/>
  <p:tag name="FILENAME" val=""/>
  <p:tag name="INPUTTYPE" val="0"/>
  <p:tag name="LATEXENGINEID" val="1"/>
  <p:tag name="TEMPFOLDER" val="c:\temp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.2196"/>
  <p:tag name="ORIGINALWIDTH" val="945.6819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100 w_\text{red} \cdot x}}{e^{100 w_\text{red} \cdot x} + e^{100 w_\text{blue} \cdot x}}&#10;\]&#10;&#10;\end{document}"/>
  <p:tag name="IGUANATEXSIZE" val="20"/>
  <p:tag name="IGUANATEXCURSOR" val="296"/>
  <p:tag name="TRANSPARENCY" val="True"/>
  <p:tag name="FILENAME" val=""/>
  <p:tag name="INPUTTYPE" val="0"/>
  <p:tag name="LATEXENGINEID" val="1"/>
  <p:tag name="TEMPFOLDER" val="c:\temp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.8085"/>
  <p:tag name="ORIGINALWIDTH" val="928.2805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looks like $\max_y w_y \cdot x$&#10;&#10;\end{document}"/>
  <p:tag name="IGUANATEXSIZE" val="20"/>
  <p:tag name="IGUANATEXCURSOR" val="228"/>
  <p:tag name="TRANSPARENCY" val="True"/>
  <p:tag name="FILENAME" val=""/>
  <p:tag name="INPUTTYPE" val="0"/>
  <p:tag name="LATEXENGINEID" val="1"/>
  <p:tag name="TEMPFOLDER" val="c:\temp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1227.10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\text{red}|x) = \frac{e^{w_\text{red} \cdot x}}{e^{w_\text{red} \cdot x} + e^{w_\text{blue} \cdot x}}&#10;\]&#10;&#10;\end{document}"/>
  <p:tag name="IGUANATEXSIZE" val="20"/>
  <p:tag name="IGUANATEXCURSOR" val="215"/>
  <p:tag name="TRANSPARENCY" val="True"/>
  <p:tag name="FILENAME" val=""/>
  <p:tag name="INPUTTYPE" val="0"/>
  <p:tag name="LATEXENGINEID" val="1"/>
  <p:tag name="TEMPFOLDER" val="c:\temp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(x)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22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96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58851</TotalTime>
  <Words>2551</Words>
  <Application>Microsoft Macintosh PowerPoint</Application>
  <PresentationFormat>Widescreen</PresentationFormat>
  <Paragraphs>412</Paragraphs>
  <Slides>49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Cambria Math</vt:lpstr>
      <vt:lpstr>Courier</vt:lpstr>
      <vt:lpstr>Courier New</vt:lpstr>
      <vt:lpstr>Helvetica</vt:lpstr>
      <vt:lpstr>Wingdings</vt:lpstr>
      <vt:lpstr>dan-berkeley-nlp-v1</vt:lpstr>
      <vt:lpstr>Photo Editor Photo</vt:lpstr>
      <vt:lpstr>CS 188: Artificial Intelligence </vt:lpstr>
      <vt:lpstr>Recap: Supervised learning</vt:lpstr>
      <vt:lpstr>Training data</vt:lpstr>
      <vt:lpstr>Learning a Decision Tree</vt:lpstr>
      <vt:lpstr>Choosing an attribute: Information gain</vt:lpstr>
      <vt:lpstr>Information</vt:lpstr>
      <vt:lpstr>PowerPoint Presentation</vt:lpstr>
      <vt:lpstr>Information</vt:lpstr>
      <vt:lpstr>Information gain from splitting on an attribute</vt:lpstr>
      <vt:lpstr>Information gain from splitting on an attribute</vt:lpstr>
      <vt:lpstr>Example</vt:lpstr>
      <vt:lpstr>Example</vt:lpstr>
      <vt:lpstr>Results for restaurant data</vt:lpstr>
      <vt:lpstr>Decision tree learning</vt:lpstr>
      <vt:lpstr>Training and Testing</vt:lpstr>
      <vt:lpstr>A few important points about learning</vt:lpstr>
      <vt:lpstr>A few important points about learning</vt:lpstr>
      <vt:lpstr>Results for restaurant data</vt:lpstr>
      <vt:lpstr>Linear Regression</vt:lpstr>
      <vt:lpstr>Linear regression = fitting a straight line/hyperplane</vt:lpstr>
      <vt:lpstr>Prediction error</vt:lpstr>
      <vt:lpstr>Least squares: Minimizing squared error</vt:lpstr>
      <vt:lpstr>Linear Classifiers</vt:lpstr>
      <vt:lpstr>Feature Vectors</vt:lpstr>
      <vt:lpstr>Some (Simplified) Biology</vt:lpstr>
      <vt:lpstr>Linear Classifiers</vt:lpstr>
      <vt:lpstr>Weights</vt:lpstr>
      <vt:lpstr>Threshold perceptron as linear classifier</vt:lpstr>
      <vt:lpstr>Binary Decision Rule</vt:lpstr>
      <vt:lpstr>Example</vt:lpstr>
      <vt:lpstr>Weight Updates</vt:lpstr>
      <vt:lpstr>Perceptron learning rule</vt:lpstr>
      <vt:lpstr>Example</vt:lpstr>
      <vt:lpstr>Perceptron convergence theorem</vt:lpstr>
      <vt:lpstr>Perceptron convergence theorem</vt:lpstr>
      <vt:lpstr>Perceptron learning with fixed </vt:lpstr>
      <vt:lpstr>Perceptron learning with decaying </vt:lpstr>
      <vt:lpstr>Problems with the Perceptron</vt:lpstr>
      <vt:lpstr>Improving the Perceptron</vt:lpstr>
      <vt:lpstr>Non-Separable Case: Deterministic Decision</vt:lpstr>
      <vt:lpstr>Non-Separable Case: Probabilistic Decision</vt:lpstr>
      <vt:lpstr>How to get probabilistic decisions?</vt:lpstr>
      <vt:lpstr>A 1D Example</vt:lpstr>
      <vt:lpstr>The Soft Max</vt:lpstr>
      <vt:lpstr>Best w? </vt:lpstr>
      <vt:lpstr>Separable Case: Deterministic Decision – Many Options</vt:lpstr>
      <vt:lpstr>Separable Case: Probabilistic Decision – Clear Preference</vt:lpstr>
      <vt:lpstr>Multiclass Logistic Regression</vt:lpstr>
      <vt:lpstr>Best w?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Dawn Dawn</cp:lastModifiedBy>
  <cp:revision>2749</cp:revision>
  <dcterms:created xsi:type="dcterms:W3CDTF">2004-08-27T04:16:05Z</dcterms:created>
  <dcterms:modified xsi:type="dcterms:W3CDTF">2021-04-02T13:51:33Z</dcterms:modified>
</cp:coreProperties>
</file>